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370" r:id="rId2"/>
    <p:sldId id="371" r:id="rId3"/>
    <p:sldId id="321" r:id="rId4"/>
    <p:sldId id="421" r:id="rId5"/>
    <p:sldId id="373" r:id="rId6"/>
    <p:sldId id="424" r:id="rId7"/>
    <p:sldId id="385" r:id="rId8"/>
    <p:sldId id="387" r:id="rId9"/>
    <p:sldId id="392" r:id="rId10"/>
    <p:sldId id="399" r:id="rId11"/>
    <p:sldId id="422" r:id="rId12"/>
    <p:sldId id="397" r:id="rId13"/>
    <p:sldId id="425" r:id="rId14"/>
    <p:sldId id="409" r:id="rId15"/>
    <p:sldId id="410" r:id="rId16"/>
    <p:sldId id="411" r:id="rId17"/>
    <p:sldId id="402" r:id="rId18"/>
    <p:sldId id="423" r:id="rId19"/>
    <p:sldId id="403" r:id="rId20"/>
    <p:sldId id="426" r:id="rId21"/>
    <p:sldId id="412" r:id="rId22"/>
    <p:sldId id="413" r:id="rId23"/>
    <p:sldId id="414" r:id="rId24"/>
    <p:sldId id="404" r:id="rId25"/>
    <p:sldId id="427" r:id="rId26"/>
    <p:sldId id="372" r:id="rId27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9"/>
    </p:embeddedFont>
    <p:embeddedFont>
      <p:font typeface="HY헤드라인M" panose="02030600000101010101" pitchFamily="18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9C3"/>
    <a:srgbClr val="403F43"/>
    <a:srgbClr val="FFE1FF"/>
    <a:srgbClr val="EE1E59"/>
    <a:srgbClr val="579187"/>
    <a:srgbClr val="BBD7D2"/>
    <a:srgbClr val="30DC96"/>
    <a:srgbClr val="FFFFCC"/>
    <a:srgbClr val="FFF6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587" autoAdjust="0"/>
    <p:restoredTop sz="96279" autoAdjust="0"/>
  </p:normalViewPr>
  <p:slideViewPr>
    <p:cSldViewPr>
      <p:cViewPr varScale="1">
        <p:scale>
          <a:sx n="147" d="100"/>
          <a:sy n="147" d="100"/>
        </p:scale>
        <p:origin x="1140" y="1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97D5D2-4525-4421-8550-6A308B903DE8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E0FB0-3C61-402D-BAEE-59161479C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3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00479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4645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119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2430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6322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7052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53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2980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4777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87145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57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0394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95062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9937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45725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568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4549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190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45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240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205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298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311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123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25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701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50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31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75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853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49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86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35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650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>
                <a:lumMod val="95000"/>
              </a:schemeClr>
            </a:gs>
            <a:gs pos="0">
              <a:schemeClr val="bg1">
                <a:lumMod val="85000"/>
              </a:schemeClr>
            </a:gs>
            <a:gs pos="100000">
              <a:schemeClr val="bg1">
                <a:lumMod val="85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75BC5-BBC5-451F-AA86-1F4039201BF5}" type="datetimeFigureOut">
              <a:rPr lang="ko-KR" altLang="en-US" smtClean="0"/>
              <a:t>2023-02-18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B26CA-3A90-4A70-ABAC-6CBD0CC74B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51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3233283" y="2037497"/>
            <a:ext cx="874011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각 삼각형 11"/>
          <p:cNvSpPr/>
          <p:nvPr/>
        </p:nvSpPr>
        <p:spPr>
          <a:xfrm>
            <a:off x="4107294" y="2037497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/>
          <p:cNvSpPr/>
          <p:nvPr/>
        </p:nvSpPr>
        <p:spPr>
          <a:xfrm rot="16200000" flipH="1">
            <a:off x="4140166" y="2037711"/>
            <a:ext cx="228765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4369145" y="2037497"/>
            <a:ext cx="1498999" cy="22919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225361" y="2643834"/>
            <a:ext cx="2642784" cy="283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A143C2-F79E-BC90-5782-DB733343BCE0}"/>
              </a:ext>
            </a:extLst>
          </p:cNvPr>
          <p:cNvSpPr txBox="1"/>
          <p:nvPr/>
        </p:nvSpPr>
        <p:spPr>
          <a:xfrm>
            <a:off x="3836863" y="2668515"/>
            <a:ext cx="1470274" cy="6106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/>
              <a:t>2023.02.14</a:t>
            </a:r>
          </a:p>
          <a:p>
            <a:pPr algn="ctr">
              <a:lnSpc>
                <a:spcPct val="150000"/>
              </a:lnSpc>
            </a:pPr>
            <a:r>
              <a:rPr lang="ko-KR" altLang="en-US" sz="1200" b="1" dirty="0"/>
              <a:t>학부연구생 임병극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FE3E11-F2DE-34E2-2670-1DF0B76136D4}"/>
              </a:ext>
            </a:extLst>
          </p:cNvPr>
          <p:cNvSpPr txBox="1"/>
          <p:nvPr/>
        </p:nvSpPr>
        <p:spPr>
          <a:xfrm>
            <a:off x="3641296" y="2243648"/>
            <a:ext cx="18614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논문 진행 사항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3BA4D8-D1B9-E805-821D-E27202CA561C}"/>
              </a:ext>
            </a:extLst>
          </p:cNvPr>
          <p:cNvSpPr txBox="1"/>
          <p:nvPr/>
        </p:nvSpPr>
        <p:spPr>
          <a:xfrm>
            <a:off x="5118644" y="2036677"/>
            <a:ext cx="77938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00" dirty="0"/>
              <a:t>DSS </a:t>
            </a:r>
            <a:r>
              <a:rPr lang="ko-KR" altLang="en-US" sz="900" dirty="0"/>
              <a:t>연구실</a:t>
            </a:r>
          </a:p>
        </p:txBody>
      </p:sp>
    </p:spTree>
    <p:extLst>
      <p:ext uri="{BB962C8B-B14F-4D97-AF65-F5344CB8AC3E}">
        <p14:creationId xmlns:p14="http://schemas.microsoft.com/office/powerpoint/2010/main" val="2749295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FC68F-AA5B-F717-0863-E3F68A3B9FE6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D81277-A9CB-6CB4-B33E-CC78F51E5959}"/>
              </a:ext>
            </a:extLst>
          </p:cNvPr>
          <p:cNvSpPr txBox="1"/>
          <p:nvPr/>
        </p:nvSpPr>
        <p:spPr>
          <a:xfrm>
            <a:off x="258658" y="828748"/>
            <a:ext cx="4162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전국단위 성별 및 연령대별 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아토피피부염 발병률 </a:t>
            </a:r>
            <a:r>
              <a:rPr lang="en-US" altLang="ko-KR" sz="1500" b="1" dirty="0"/>
              <a:t>MLR </a:t>
            </a:r>
            <a:r>
              <a:rPr lang="ko-KR" altLang="en-US" sz="1500" b="1" dirty="0"/>
              <a:t>예측모델</a:t>
            </a:r>
            <a:endParaRPr lang="en-US" altLang="ko-KR" sz="15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51C2C5-E12E-4387-5B73-F2214D8E9F94}"/>
              </a:ext>
            </a:extLst>
          </p:cNvPr>
          <p:cNvSpPr txBox="1"/>
          <p:nvPr/>
        </p:nvSpPr>
        <p:spPr>
          <a:xfrm>
            <a:off x="4695217" y="827932"/>
            <a:ext cx="4162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전국단위 성별 및 연령대별 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아토피피부염 발병률 </a:t>
            </a:r>
            <a:r>
              <a:rPr lang="en-US" altLang="ko-KR" sz="1500" b="1" dirty="0"/>
              <a:t>ANN </a:t>
            </a:r>
            <a:r>
              <a:rPr lang="ko-KR" altLang="en-US" sz="1500" b="1" dirty="0"/>
              <a:t>예측모델</a:t>
            </a:r>
            <a:endParaRPr lang="en-US" altLang="ko-KR" sz="1500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6D38CC3-06EA-E71E-D5C8-48812D3A46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25" y="1434752"/>
            <a:ext cx="4410657" cy="2880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3DC6B3F-D7E5-2B27-1541-0B0F231F16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961" y="1434752"/>
            <a:ext cx="441065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619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2D9389-C858-60D9-8355-168BD2E61B2B}"/>
              </a:ext>
            </a:extLst>
          </p:cNvPr>
          <p:cNvSpPr txBox="1"/>
          <p:nvPr/>
        </p:nvSpPr>
        <p:spPr>
          <a:xfrm>
            <a:off x="8222589" y="187194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01. </a:t>
            </a:r>
            <a:r>
              <a:rPr lang="ko-KR" altLang="en-US" sz="1200" dirty="0"/>
              <a:t>리뷰</a:t>
            </a:r>
            <a:r>
              <a:rPr lang="en-US" altLang="ko-KR" sz="1200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1632741" y="2417861"/>
            <a:ext cx="5878532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700" b="1" dirty="0"/>
              <a:t>지역단위 성별 및 연령대별 아토피피부염 발병률 예측모델</a:t>
            </a:r>
            <a:endParaRPr lang="en-US" altLang="ko-KR" sz="1700" b="1" dirty="0"/>
          </a:p>
        </p:txBody>
      </p:sp>
    </p:spTree>
    <p:extLst>
      <p:ext uri="{BB962C8B-B14F-4D97-AF65-F5344CB8AC3E}">
        <p14:creationId xmlns:p14="http://schemas.microsoft.com/office/powerpoint/2010/main" val="122604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795149" y="521541"/>
            <a:ext cx="7553702" cy="740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/>
              <a:t>지역단위 성별 및 연령대별 아토피피부염 발병률 다중선형회귀 예측모델</a:t>
            </a:r>
            <a:endParaRPr lang="en-US" altLang="ko-KR" sz="1500" b="1" dirty="0"/>
          </a:p>
          <a:p>
            <a:pPr algn="ctr">
              <a:lnSpc>
                <a:spcPct val="150000"/>
              </a:lnSpc>
            </a:pPr>
            <a:r>
              <a:rPr lang="en-US" altLang="ko-KR" sz="1500" b="1" dirty="0"/>
              <a:t>In-sample data : 80%(26,112</a:t>
            </a:r>
            <a:r>
              <a:rPr lang="ko-KR" altLang="en-US" sz="1500" b="1" dirty="0"/>
              <a:t>개 데이터</a:t>
            </a:r>
            <a:r>
              <a:rPr lang="en-US" altLang="ko-KR" sz="1500" b="1" dirty="0"/>
              <a:t>), Out-of-sample data : 20%(6,528</a:t>
            </a:r>
            <a:r>
              <a:rPr lang="ko-KR" altLang="en-US" sz="1500" b="1" dirty="0"/>
              <a:t>개 데이터</a:t>
            </a:r>
            <a:r>
              <a:rPr lang="en-US" altLang="ko-KR" sz="1500" b="1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C9092-B481-1878-9A4A-E6D9753D6AFA}"/>
              </a:ext>
            </a:extLst>
          </p:cNvPr>
          <p:cNvSpPr txBox="1"/>
          <p:nvPr/>
        </p:nvSpPr>
        <p:spPr>
          <a:xfrm>
            <a:off x="7736880" y="187194"/>
            <a:ext cx="12907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회귀분석</a:t>
            </a:r>
            <a:r>
              <a:rPr lang="en-US" altLang="ko-KR" sz="1200" dirty="0"/>
              <a:t>(1) 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026A630E-F049-0EFF-CB42-8A65D2D23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643" y="1272602"/>
            <a:ext cx="2772218" cy="385261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154F286-7175-D6C3-A2A2-23A84F47D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1183" y="1277247"/>
            <a:ext cx="3279767" cy="383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985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913869" y="521541"/>
            <a:ext cx="7298506" cy="740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/>
              <a:t>지역단위 성별 및 연령대별 아토피피부염 발병률 </a:t>
            </a:r>
            <a:r>
              <a:rPr lang="en-US" altLang="ko-KR" sz="1500" b="1" dirty="0"/>
              <a:t>MLR</a:t>
            </a:r>
            <a:r>
              <a:rPr lang="ko-KR" altLang="en-US" sz="1500" b="1" dirty="0"/>
              <a:t>예측모델</a:t>
            </a:r>
            <a:endParaRPr lang="en-US" altLang="ko-KR" sz="1500" b="1" dirty="0"/>
          </a:p>
          <a:p>
            <a:pPr algn="ctr">
              <a:lnSpc>
                <a:spcPct val="150000"/>
              </a:lnSpc>
            </a:pPr>
            <a:r>
              <a:rPr lang="en-US" altLang="ko-KR" sz="1500" b="1" dirty="0"/>
              <a:t>In-sample data : 80%(1632</a:t>
            </a:r>
            <a:r>
              <a:rPr lang="ko-KR" altLang="en-US" sz="1500" b="1" dirty="0"/>
              <a:t>개 데이터</a:t>
            </a:r>
            <a:r>
              <a:rPr lang="en-US" altLang="ko-KR" sz="1500" b="1" dirty="0"/>
              <a:t>), Out-of-sample data : 20%(408</a:t>
            </a:r>
            <a:r>
              <a:rPr lang="ko-KR" altLang="en-US" sz="1500" b="1" dirty="0"/>
              <a:t>개 데이터</a:t>
            </a:r>
            <a:r>
              <a:rPr lang="en-US" altLang="ko-KR" sz="1500" b="1" dirty="0"/>
              <a:t>)</a:t>
            </a: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29244021-8549-D1AF-5B11-78DAE4A2E9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181592"/>
              </p:ext>
            </p:extLst>
          </p:nvPr>
        </p:nvGraphicFramePr>
        <p:xfrm>
          <a:off x="4782849" y="4011910"/>
          <a:ext cx="4109629" cy="872119"/>
        </p:xfrm>
        <a:graphic>
          <a:graphicData uri="http://schemas.openxmlformats.org/drawingml/2006/table">
            <a:tbl>
              <a:tblPr/>
              <a:tblGrid>
                <a:gridCol w="1373327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1368151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1368151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0856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In-sample test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0.8841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08560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Adj 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0.8838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085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p-value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047977"/>
                  </a:ext>
                </a:extLst>
              </a:tr>
              <a:tr h="2464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Out-of-sample test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0.8808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019027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AC749FD-81DA-CDF8-FFF0-A66C03BD9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698227"/>
              </p:ext>
            </p:extLst>
          </p:nvPr>
        </p:nvGraphicFramePr>
        <p:xfrm>
          <a:off x="4782848" y="1893438"/>
          <a:ext cx="4109630" cy="1673352"/>
        </p:xfrm>
        <a:graphic>
          <a:graphicData uri="http://schemas.openxmlformats.org/drawingml/2006/table">
            <a:tbl>
              <a:tblPr/>
              <a:tblGrid>
                <a:gridCol w="725256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val="855645725"/>
                    </a:ext>
                  </a:extLst>
                </a:gridCol>
                <a:gridCol w="630892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725806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  <a:gridCol w="725806">
                  <a:extLst>
                    <a:ext uri="{9D8B030D-6E8A-4147-A177-3AD203B41FA5}">
                      <a16:colId xmlns:a16="http://schemas.microsoft.com/office/drawing/2014/main" val="1557462915"/>
                    </a:ext>
                  </a:extLst>
                </a:gridCol>
                <a:gridCol w="725806">
                  <a:extLst>
                    <a:ext uri="{9D8B030D-6E8A-4147-A177-3AD203B41FA5}">
                      <a16:colId xmlns:a16="http://schemas.microsoft.com/office/drawing/2014/main" val="2433536094"/>
                    </a:ext>
                  </a:extLst>
                </a:gridCol>
              </a:tblGrid>
              <a:tr h="185928">
                <a:tc>
                  <a:txBody>
                    <a:bodyPr/>
                    <a:lstStyle/>
                    <a:p>
                      <a:pPr algn="ctr" fontAlgn="ctr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 err="1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Df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Sum Sq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Mean Sq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F value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p-value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2.08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17.864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2.381e-05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22595.5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1412.22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12117.088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8512470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x5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1.2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1.19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10.234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0.001381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627370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z1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46.3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46.25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396.865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8429101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M:A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327.7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20.48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175.750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053306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A:x5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108.7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6.80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58.314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604127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A:z1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65.0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4.06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34.864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3538545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Residuals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26044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3035.4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67136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BC9092-B481-1878-9A4A-E6D9753D6AFA}"/>
              </a:ext>
            </a:extLst>
          </p:cNvPr>
          <p:cNvSpPr txBox="1"/>
          <p:nvPr/>
        </p:nvSpPr>
        <p:spPr>
          <a:xfrm>
            <a:off x="7736880" y="187194"/>
            <a:ext cx="12907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회귀분석</a:t>
            </a:r>
            <a:r>
              <a:rPr lang="en-US" altLang="ko-KR" sz="1200" dirty="0"/>
              <a:t>(1)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4AAAC26-D4CA-5E9F-56D8-C13B24E3C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29" y="2242815"/>
            <a:ext cx="3086100" cy="13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40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F674DD-96D7-1228-B340-F0DE419BC13B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1B8A755C-7B1A-311D-713B-B0B81ACC65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165776"/>
              </p:ext>
            </p:extLst>
          </p:nvPr>
        </p:nvGraphicFramePr>
        <p:xfrm>
          <a:off x="2474890" y="1924042"/>
          <a:ext cx="4176464" cy="1799836"/>
        </p:xfrm>
        <a:graphic>
          <a:graphicData uri="http://schemas.openxmlformats.org/drawingml/2006/table">
            <a:tbl>
              <a:tblPr/>
              <a:tblGrid>
                <a:gridCol w="2059374">
                  <a:extLst>
                    <a:ext uri="{9D8B030D-6E8A-4147-A177-3AD203B41FA5}">
                      <a16:colId xmlns:a16="http://schemas.microsoft.com/office/drawing/2014/main" val="855645725"/>
                    </a:ext>
                  </a:extLst>
                </a:gridCol>
                <a:gridCol w="2117090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</a:tblGrid>
              <a:tr h="3188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Hidden node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Threshold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148100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 * 2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 * 5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 * 10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 * 20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altLang="en-US" sz="12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637AE82-E846-AB1E-F52B-4D47C1D2249E}"/>
              </a:ext>
            </a:extLst>
          </p:cNvPr>
          <p:cNvSpPr txBox="1"/>
          <p:nvPr/>
        </p:nvSpPr>
        <p:spPr>
          <a:xfrm>
            <a:off x="251520" y="699542"/>
            <a:ext cx="8640960" cy="740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/>
              <a:t>지역단위 성별 및 연령대별 아토피피부염 발병률 예측모델 개발을 위한 실험 파라미터 설정</a:t>
            </a:r>
            <a:endParaRPr lang="en-US" altLang="ko-KR" sz="1500" b="1" dirty="0"/>
          </a:p>
          <a:p>
            <a:pPr algn="ctr">
              <a:lnSpc>
                <a:spcPct val="150000"/>
              </a:lnSpc>
            </a:pPr>
            <a:r>
              <a:rPr lang="en-US" altLang="ko-KR" sz="1500" b="1" dirty="0"/>
              <a:t>12</a:t>
            </a:r>
            <a:r>
              <a:rPr lang="ko-KR" altLang="en-US" sz="1500" b="1" dirty="0"/>
              <a:t>가지 경우의 수</a:t>
            </a:r>
            <a:endParaRPr lang="en-US" altLang="ko-KR" sz="1500" b="1" dirty="0"/>
          </a:p>
        </p:txBody>
      </p:sp>
    </p:spTree>
    <p:extLst>
      <p:ext uri="{BB962C8B-B14F-4D97-AF65-F5344CB8AC3E}">
        <p14:creationId xmlns:p14="http://schemas.microsoft.com/office/powerpoint/2010/main" val="2349925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948289" y="592401"/>
            <a:ext cx="72296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/>
              <a:t>Train data : 60%(19584</a:t>
            </a:r>
            <a:r>
              <a:rPr lang="ko-KR" altLang="en-US" sz="1500" b="1" dirty="0"/>
              <a:t>개</a:t>
            </a:r>
            <a:r>
              <a:rPr lang="en-US" altLang="ko-KR" sz="1500" b="1" dirty="0"/>
              <a:t>), Valid data : 20%(6528</a:t>
            </a:r>
            <a:r>
              <a:rPr lang="ko-KR" altLang="en-US" sz="1500" b="1" dirty="0"/>
              <a:t>개</a:t>
            </a:r>
            <a:r>
              <a:rPr lang="en-US" altLang="ko-KR" sz="1500" b="1" dirty="0"/>
              <a:t>), Test data : 20%(6528</a:t>
            </a:r>
            <a:r>
              <a:rPr lang="ko-KR" altLang="en-US" sz="1500" b="1" dirty="0"/>
              <a:t>개</a:t>
            </a:r>
            <a:r>
              <a:rPr lang="en-US" altLang="ko-KR" sz="1500" b="1" dirty="0"/>
              <a:t>)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1353733-71D4-91D2-610F-0EAD27A617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844402"/>
              </p:ext>
            </p:extLst>
          </p:nvPr>
        </p:nvGraphicFramePr>
        <p:xfrm>
          <a:off x="1011036" y="971948"/>
          <a:ext cx="7104172" cy="4048074"/>
        </p:xfrm>
        <a:graphic>
          <a:graphicData uri="http://schemas.openxmlformats.org/drawingml/2006/table">
            <a:tbl>
              <a:tblPr/>
              <a:tblGrid>
                <a:gridCol w="1656184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979085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1285389">
                  <a:extLst>
                    <a:ext uri="{9D8B030D-6E8A-4147-A177-3AD203B41FA5}">
                      <a16:colId xmlns:a16="http://schemas.microsoft.com/office/drawing/2014/main" val="1909716422"/>
                    </a:ext>
                  </a:extLst>
                </a:gridCol>
                <a:gridCol w="1080288">
                  <a:extLst>
                    <a:ext uri="{9D8B030D-6E8A-4147-A177-3AD203B41FA5}">
                      <a16:colId xmlns:a16="http://schemas.microsoft.com/office/drawing/2014/main" val="1809118789"/>
                    </a:ext>
                  </a:extLst>
                </a:gridCol>
                <a:gridCol w="988200">
                  <a:extLst>
                    <a:ext uri="{9D8B030D-6E8A-4147-A177-3AD203B41FA5}">
                      <a16:colId xmlns:a16="http://schemas.microsoft.com/office/drawing/2014/main" val="2826247814"/>
                    </a:ext>
                  </a:extLst>
                </a:gridCol>
                <a:gridCol w="1115026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3816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Input Variable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Parameters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Train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Valid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188856"/>
                  </a:ext>
                </a:extLst>
              </a:tr>
              <a:tr h="238165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Input Variable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Hidden node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threshold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23234">
                <a:tc rowSpan="16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연령대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성별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PM10,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기온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0.8808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0.8717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0.8763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0.8762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0.8732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0.8733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3871365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0.8753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0.8778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0.8700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311966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0.8722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0.8689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0.8673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3579323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0.8839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0.8833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0.8857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968751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0.8807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0.8697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0.8823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8790646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0.8726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0.8722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0.8661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915782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0.8333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0.8308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0.8301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3135598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0.8823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0.8780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0.8825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2733372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0.8828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0.8769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0.8778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8375630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0.8565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0.8505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0.8541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5416998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0.8368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0.8443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0.8380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57293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</a:t>
                      </a:r>
                      <a:endParaRPr lang="ko-KR" altLang="en-US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0.8844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0.8815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0.8849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8393758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0.8769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0.8751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0.8758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9321586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0.8397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0.8324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0.8278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604127"/>
                  </a:ext>
                </a:extLst>
              </a:tr>
              <a:tr h="223234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0.8099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0.8072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0.8133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67136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17FC68F-AA5B-F717-0863-E3F68A3B9FE6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06629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1641243" y="621307"/>
            <a:ext cx="58615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지역단위 성별 및 연령대별 아토피피부염 발병률 예측모델 비교</a:t>
            </a:r>
            <a:endParaRPr lang="en-US" altLang="ko-KR" sz="1500" b="1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673DF2C-5862-F36F-3D1D-61E05DA6E5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27882"/>
              </p:ext>
            </p:extLst>
          </p:nvPr>
        </p:nvGraphicFramePr>
        <p:xfrm>
          <a:off x="4080907" y="2211709"/>
          <a:ext cx="4837286" cy="1584175"/>
        </p:xfrm>
        <a:graphic>
          <a:graphicData uri="http://schemas.openxmlformats.org/drawingml/2006/table">
            <a:tbl>
              <a:tblPr/>
              <a:tblGrid>
                <a:gridCol w="1114197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880957">
                  <a:extLst>
                    <a:ext uri="{9D8B030D-6E8A-4147-A177-3AD203B41FA5}">
                      <a16:colId xmlns:a16="http://schemas.microsoft.com/office/drawing/2014/main" val="1909716422"/>
                    </a:ext>
                  </a:extLst>
                </a:gridCol>
                <a:gridCol w="764338">
                  <a:extLst>
                    <a:ext uri="{9D8B030D-6E8A-4147-A177-3AD203B41FA5}">
                      <a16:colId xmlns:a16="http://schemas.microsoft.com/office/drawing/2014/main" val="1809118789"/>
                    </a:ext>
                  </a:extLst>
                </a:gridCol>
                <a:gridCol w="850751">
                  <a:extLst>
                    <a:ext uri="{9D8B030D-6E8A-4147-A177-3AD203B41FA5}">
                      <a16:colId xmlns:a16="http://schemas.microsoft.com/office/drawing/2014/main" val="2826247814"/>
                    </a:ext>
                  </a:extLst>
                </a:gridCol>
                <a:gridCol w="1227043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36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Parameters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Train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Valid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188856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Hidden node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threshold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 * 5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0.8844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0.8833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0.8857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 * 20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0.8839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0.8815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0.8849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311966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 * 10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0.8823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0.8780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0.8825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3579323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 * 5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  <a:prstDash val="soli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0.01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0.8807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0.8737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0.8823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4979686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 * 10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0.8828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0.8719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0.8778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67136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A7A9837-38FA-8F9C-48E4-76E95D652037}"/>
              </a:ext>
            </a:extLst>
          </p:cNvPr>
          <p:cNvSpPr txBox="1"/>
          <p:nvPr/>
        </p:nvSpPr>
        <p:spPr>
          <a:xfrm>
            <a:off x="854708" y="1658708"/>
            <a:ext cx="22322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/>
              <a:t>다중선형회귀 모델 결과</a:t>
            </a:r>
            <a:endParaRPr lang="en-US" altLang="ko-KR" sz="15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FDAF8A-9B90-64A2-2D1C-49629E025EDC}"/>
              </a:ext>
            </a:extLst>
          </p:cNvPr>
          <p:cNvSpPr txBox="1"/>
          <p:nvPr/>
        </p:nvSpPr>
        <p:spPr>
          <a:xfrm>
            <a:off x="5057198" y="1658708"/>
            <a:ext cx="288470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인공신경망 모델 결과 </a:t>
            </a:r>
            <a:r>
              <a:rPr lang="ko-KR" altLang="en-US" sz="1500" b="1"/>
              <a:t>상위 </a:t>
            </a:r>
            <a:r>
              <a:rPr lang="en-US" altLang="ko-KR" sz="1500" b="1" dirty="0"/>
              <a:t>5</a:t>
            </a:r>
            <a:r>
              <a:rPr lang="ko-KR" altLang="en-US" sz="1500" b="1" dirty="0"/>
              <a:t>개</a:t>
            </a:r>
            <a:endParaRPr lang="en-US" altLang="ko-KR" sz="15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6223BB-F174-8F40-1A50-2838F7641CA0}"/>
              </a:ext>
            </a:extLst>
          </p:cNvPr>
          <p:cNvSpPr txBox="1"/>
          <p:nvPr/>
        </p:nvSpPr>
        <p:spPr>
          <a:xfrm>
            <a:off x="7166211" y="187194"/>
            <a:ext cx="18614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03. </a:t>
            </a:r>
            <a:r>
              <a:rPr lang="ko-KR" altLang="en-US" sz="1200" dirty="0"/>
              <a:t>인공신경망 모델 </a:t>
            </a:r>
            <a:r>
              <a:rPr lang="en-US" altLang="ko-KR" sz="1200" dirty="0"/>
              <a:t>(1) </a:t>
            </a: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8C63C778-F2BE-E9D1-F7E1-C050C1B4A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7778559"/>
              </p:ext>
            </p:extLst>
          </p:nvPr>
        </p:nvGraphicFramePr>
        <p:xfrm>
          <a:off x="298716" y="2516360"/>
          <a:ext cx="3434980" cy="974875"/>
        </p:xfrm>
        <a:graphic>
          <a:graphicData uri="http://schemas.openxmlformats.org/drawingml/2006/table">
            <a:tbl>
              <a:tblPr/>
              <a:tblGrid>
                <a:gridCol w="1418757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1008111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2869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In-sample test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0.8841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28694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Adj 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0.8838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286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p-value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047977"/>
                  </a:ext>
                </a:extLst>
              </a:tr>
              <a:tr h="28879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Out-of-sample test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0.8808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019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7429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FC68F-AA5B-F717-0863-E3F68A3B9FE6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D81277-A9CB-6CB4-B33E-CC78F51E5959}"/>
              </a:ext>
            </a:extLst>
          </p:cNvPr>
          <p:cNvSpPr txBox="1"/>
          <p:nvPr/>
        </p:nvSpPr>
        <p:spPr>
          <a:xfrm>
            <a:off x="258658" y="828748"/>
            <a:ext cx="4162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지역단위 성별 및 연령대별 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아토피피부염 발병률 </a:t>
            </a:r>
            <a:r>
              <a:rPr lang="en-US" altLang="ko-KR" sz="1500" b="1" dirty="0"/>
              <a:t>MLR </a:t>
            </a:r>
            <a:r>
              <a:rPr lang="ko-KR" altLang="en-US" sz="1500" b="1" dirty="0"/>
              <a:t>예측모델</a:t>
            </a:r>
            <a:endParaRPr lang="en-US" altLang="ko-KR" sz="15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51C2C5-E12E-4387-5B73-F2214D8E9F94}"/>
              </a:ext>
            </a:extLst>
          </p:cNvPr>
          <p:cNvSpPr txBox="1"/>
          <p:nvPr/>
        </p:nvSpPr>
        <p:spPr>
          <a:xfrm>
            <a:off x="4695217" y="827932"/>
            <a:ext cx="4162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지역단위 성별 및 연령대별 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아토피피부염 발병률 </a:t>
            </a:r>
            <a:r>
              <a:rPr lang="en-US" altLang="ko-KR" sz="1500" b="1" dirty="0"/>
              <a:t>ANN </a:t>
            </a:r>
            <a:r>
              <a:rPr lang="ko-KR" altLang="en-US" sz="1500" b="1" dirty="0"/>
              <a:t>예측모델</a:t>
            </a:r>
            <a:endParaRPr lang="en-US" altLang="ko-KR" sz="1500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936E0F8-31F1-E43F-C510-CA66FBEA90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97" y="1417932"/>
            <a:ext cx="4410656" cy="288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9D663DC-40A1-9E9D-6E7B-13DE041C8B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961" y="1417116"/>
            <a:ext cx="4410657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665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2D9389-C858-60D9-8355-168BD2E61B2B}"/>
              </a:ext>
            </a:extLst>
          </p:cNvPr>
          <p:cNvSpPr txBox="1"/>
          <p:nvPr/>
        </p:nvSpPr>
        <p:spPr>
          <a:xfrm>
            <a:off x="8222589" y="187194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01. </a:t>
            </a:r>
            <a:r>
              <a:rPr lang="ko-KR" altLang="en-US" sz="1200" dirty="0"/>
              <a:t>리뷰</a:t>
            </a:r>
            <a:r>
              <a:rPr lang="en-US" altLang="ko-KR" sz="1200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1821894" y="2417861"/>
            <a:ext cx="550022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700" b="1" dirty="0"/>
              <a:t>지역 및 성별</a:t>
            </a:r>
            <a:r>
              <a:rPr lang="en-US" altLang="ko-KR" sz="1700" b="1" dirty="0"/>
              <a:t>,</a:t>
            </a:r>
            <a:r>
              <a:rPr lang="ko-KR" altLang="en-US" sz="1700" b="1" dirty="0"/>
              <a:t> 연령대별 아토피피부염 발병률 예측모델</a:t>
            </a:r>
            <a:endParaRPr lang="en-US" altLang="ko-KR" sz="1700" b="1" dirty="0"/>
          </a:p>
        </p:txBody>
      </p:sp>
    </p:spTree>
    <p:extLst>
      <p:ext uri="{BB962C8B-B14F-4D97-AF65-F5344CB8AC3E}">
        <p14:creationId xmlns:p14="http://schemas.microsoft.com/office/powerpoint/2010/main" val="2289046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795149" y="521541"/>
            <a:ext cx="7553702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/>
              <a:t>지역 및 성별</a:t>
            </a:r>
            <a:r>
              <a:rPr lang="en-US" altLang="ko-KR" sz="1500" b="1" dirty="0"/>
              <a:t>,</a:t>
            </a:r>
            <a:r>
              <a:rPr lang="ko-KR" altLang="en-US" sz="1500" b="1" dirty="0"/>
              <a:t> 연령대별 아토피피부염 발병률 다중선형회귀 예측모델</a:t>
            </a:r>
            <a:endParaRPr lang="en-US" altLang="ko-KR" sz="15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C9092-B481-1878-9A4A-E6D9753D6AFA}"/>
              </a:ext>
            </a:extLst>
          </p:cNvPr>
          <p:cNvSpPr txBox="1"/>
          <p:nvPr/>
        </p:nvSpPr>
        <p:spPr>
          <a:xfrm>
            <a:off x="7736880" y="187194"/>
            <a:ext cx="12907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회귀분석</a:t>
            </a:r>
            <a:r>
              <a:rPr lang="en-US" altLang="ko-KR" sz="1200" dirty="0"/>
              <a:t>(1) 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40E6B2E6-E11C-B77D-9655-A879B0254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17" y="1484076"/>
            <a:ext cx="2436594" cy="313788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71781F24-D18C-DE2D-E7A6-4ED8BF6C99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1396" y="1352307"/>
            <a:ext cx="2248636" cy="3401419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83CD7197-3992-9D29-4853-F4478BD6AC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3509" y="1352307"/>
            <a:ext cx="2270779" cy="340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480313" y="141962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각 삼각형 8"/>
          <p:cNvSpPr/>
          <p:nvPr/>
        </p:nvSpPr>
        <p:spPr>
          <a:xfrm>
            <a:off x="4021231" y="141962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/>
          <p:cNvSpPr/>
          <p:nvPr/>
        </p:nvSpPr>
        <p:spPr>
          <a:xfrm rot="16200000" flipH="1">
            <a:off x="4044177" y="142184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275593" y="141962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496643" y="3640984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5D3527-0274-B529-13D7-95EE3B622AEA}"/>
              </a:ext>
            </a:extLst>
          </p:cNvPr>
          <p:cNvSpPr txBox="1"/>
          <p:nvPr/>
        </p:nvSpPr>
        <p:spPr>
          <a:xfrm>
            <a:off x="3450815" y="1407040"/>
            <a:ext cx="5517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INDEX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618868-0600-B402-28D7-B5B5BA582B43}"/>
              </a:ext>
            </a:extLst>
          </p:cNvPr>
          <p:cNvSpPr txBox="1"/>
          <p:nvPr/>
        </p:nvSpPr>
        <p:spPr>
          <a:xfrm>
            <a:off x="3416363" y="2104859"/>
            <a:ext cx="2299027" cy="9337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1200" dirty="0"/>
              <a:t>01. </a:t>
            </a:r>
            <a:r>
              <a:rPr lang="ko-KR" altLang="en-US" sz="1200" dirty="0"/>
              <a:t>리뷰</a:t>
            </a:r>
            <a:endParaRPr lang="en-US" altLang="ko-KR" sz="1200" dirty="0"/>
          </a:p>
          <a:p>
            <a:pPr>
              <a:lnSpc>
                <a:spcPct val="250000"/>
              </a:lnSpc>
            </a:pPr>
            <a:r>
              <a:rPr lang="en-US" altLang="ko-KR" sz="1200" dirty="0"/>
              <a:t>02. </a:t>
            </a:r>
            <a:r>
              <a:rPr lang="ko-KR" altLang="en-US" sz="1200" dirty="0"/>
              <a:t>성별 및 연령대별 예측모델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234700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795149" y="521541"/>
            <a:ext cx="7553702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/>
              <a:t>지역 및 성별</a:t>
            </a:r>
            <a:r>
              <a:rPr lang="en-US" altLang="ko-KR" sz="1500" b="1" dirty="0"/>
              <a:t>,</a:t>
            </a:r>
            <a:r>
              <a:rPr lang="ko-KR" altLang="en-US" sz="1500" b="1" dirty="0"/>
              <a:t> 연령대별 아토피피부염 발병률 다중선형회귀 예측모델</a:t>
            </a:r>
            <a:endParaRPr lang="en-US" altLang="ko-KR" sz="1500" b="1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29244021-8549-D1AF-5B11-78DAE4A2E9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4536152"/>
              </p:ext>
            </p:extLst>
          </p:nvPr>
        </p:nvGraphicFramePr>
        <p:xfrm>
          <a:off x="4782849" y="4084187"/>
          <a:ext cx="4109629" cy="872119"/>
        </p:xfrm>
        <a:graphic>
          <a:graphicData uri="http://schemas.openxmlformats.org/drawingml/2006/table">
            <a:tbl>
              <a:tblPr/>
              <a:tblGrid>
                <a:gridCol w="1373327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1368151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1368151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0856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In-sample test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0.9619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08560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Adj 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0.9615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085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p-value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047977"/>
                  </a:ext>
                </a:extLst>
              </a:tr>
              <a:tr h="2464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Out-of-sample test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0.9610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019027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AC749FD-81DA-CDF8-FFF0-A66C03BD9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192288"/>
              </p:ext>
            </p:extLst>
          </p:nvPr>
        </p:nvGraphicFramePr>
        <p:xfrm>
          <a:off x="4782848" y="1642110"/>
          <a:ext cx="4109630" cy="2045208"/>
        </p:xfrm>
        <a:graphic>
          <a:graphicData uri="http://schemas.openxmlformats.org/drawingml/2006/table">
            <a:tbl>
              <a:tblPr/>
              <a:tblGrid>
                <a:gridCol w="653248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855645725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  <a:gridCol w="858368">
                  <a:extLst>
                    <a:ext uri="{9D8B030D-6E8A-4147-A177-3AD203B41FA5}">
                      <a16:colId xmlns:a16="http://schemas.microsoft.com/office/drawing/2014/main" val="1557462915"/>
                    </a:ext>
                  </a:extLst>
                </a:gridCol>
                <a:gridCol w="725806">
                  <a:extLst>
                    <a:ext uri="{9D8B030D-6E8A-4147-A177-3AD203B41FA5}">
                      <a16:colId xmlns:a16="http://schemas.microsoft.com/office/drawing/2014/main" val="2433536094"/>
                    </a:ext>
                  </a:extLst>
                </a:gridCol>
              </a:tblGrid>
              <a:tr h="185928">
                <a:tc>
                  <a:txBody>
                    <a:bodyPr/>
                    <a:lstStyle/>
                    <a:p>
                      <a:pPr algn="ctr" fontAlgn="ctr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 err="1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Df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Sum Sq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Mean Sq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F value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p-value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Area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735.8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49.05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1272.092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2.2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2.17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56.333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6.315e-14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809899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22507.9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1406.74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36481.856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670555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x5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5.6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5.56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144.227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760497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z1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55.9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55.95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1450.941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2660532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M:A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305.2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19.08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494.738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604127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A:x5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119.8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7.49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194.194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3538545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A:z1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79.8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4.99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129.401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981740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Area:A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240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1313.4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5.47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141.916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7708605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Residuals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25789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994.4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67136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BC9092-B481-1878-9A4A-E6D9753D6AFA}"/>
              </a:ext>
            </a:extLst>
          </p:cNvPr>
          <p:cNvSpPr txBox="1"/>
          <p:nvPr/>
        </p:nvSpPr>
        <p:spPr>
          <a:xfrm>
            <a:off x="7736880" y="187194"/>
            <a:ext cx="12907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회귀분석</a:t>
            </a:r>
            <a:r>
              <a:rPr lang="en-US" altLang="ko-KR" sz="1200" dirty="0"/>
              <a:t>(1) 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092E7C3-181A-5A06-6B49-7D9F56FB4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505" y="1996440"/>
            <a:ext cx="3124200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277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F674DD-96D7-1228-B340-F0DE419BC13B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1B8A755C-7B1A-311D-713B-B0B81ACC65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9596083"/>
              </p:ext>
            </p:extLst>
          </p:nvPr>
        </p:nvGraphicFramePr>
        <p:xfrm>
          <a:off x="2474890" y="1924042"/>
          <a:ext cx="4176464" cy="1799836"/>
        </p:xfrm>
        <a:graphic>
          <a:graphicData uri="http://schemas.openxmlformats.org/drawingml/2006/table">
            <a:tbl>
              <a:tblPr/>
              <a:tblGrid>
                <a:gridCol w="2059374">
                  <a:extLst>
                    <a:ext uri="{9D8B030D-6E8A-4147-A177-3AD203B41FA5}">
                      <a16:colId xmlns:a16="http://schemas.microsoft.com/office/drawing/2014/main" val="855645725"/>
                    </a:ext>
                  </a:extLst>
                </a:gridCol>
                <a:gridCol w="2117090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</a:tblGrid>
              <a:tr h="3188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Hidden node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Threshold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148100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 * 2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 * 4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9 * 9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18 * 18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36 * 36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0.008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altLang="en-US" sz="12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637AE82-E846-AB1E-F52B-4D47C1D2249E}"/>
              </a:ext>
            </a:extLst>
          </p:cNvPr>
          <p:cNvSpPr txBox="1"/>
          <p:nvPr/>
        </p:nvSpPr>
        <p:spPr>
          <a:xfrm>
            <a:off x="251520" y="699542"/>
            <a:ext cx="8640960" cy="740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/>
              <a:t>지역 및 성별</a:t>
            </a:r>
            <a:r>
              <a:rPr lang="en-US" altLang="ko-KR" sz="1500" b="1" dirty="0"/>
              <a:t>,</a:t>
            </a:r>
            <a:r>
              <a:rPr lang="ko-KR" altLang="en-US" sz="1500" b="1" dirty="0"/>
              <a:t> 연령대별 아토피피부염 발병률 예측모델 개발을 위한 실험 파라미터 설정</a:t>
            </a:r>
            <a:endParaRPr lang="en-US" altLang="ko-KR" sz="1500" b="1" dirty="0"/>
          </a:p>
          <a:p>
            <a:pPr algn="ctr">
              <a:lnSpc>
                <a:spcPct val="150000"/>
              </a:lnSpc>
            </a:pPr>
            <a:r>
              <a:rPr lang="en-US" altLang="ko-KR" sz="1500" b="1" dirty="0"/>
              <a:t>20</a:t>
            </a:r>
            <a:r>
              <a:rPr lang="ko-KR" altLang="en-US" sz="1500" b="1" dirty="0"/>
              <a:t>가지 경우의 수</a:t>
            </a:r>
            <a:endParaRPr lang="en-US" altLang="ko-KR" sz="1500" b="1" dirty="0"/>
          </a:p>
        </p:txBody>
      </p:sp>
    </p:spTree>
    <p:extLst>
      <p:ext uri="{BB962C8B-B14F-4D97-AF65-F5344CB8AC3E}">
        <p14:creationId xmlns:p14="http://schemas.microsoft.com/office/powerpoint/2010/main" val="27786445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948289" y="592401"/>
            <a:ext cx="72296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/>
              <a:t>Train data : 60%(19584</a:t>
            </a:r>
            <a:r>
              <a:rPr lang="ko-KR" altLang="en-US" sz="1500" b="1" dirty="0"/>
              <a:t>개</a:t>
            </a:r>
            <a:r>
              <a:rPr lang="en-US" altLang="ko-KR" sz="1500" b="1" dirty="0"/>
              <a:t>), Valid data : 20%(6528</a:t>
            </a:r>
            <a:r>
              <a:rPr lang="ko-KR" altLang="en-US" sz="1500" b="1" dirty="0"/>
              <a:t>개</a:t>
            </a:r>
            <a:r>
              <a:rPr lang="en-US" altLang="ko-KR" sz="1500" b="1" dirty="0"/>
              <a:t>), Test data : 20%(6528</a:t>
            </a:r>
            <a:r>
              <a:rPr lang="ko-KR" altLang="en-US" sz="1500" b="1" dirty="0"/>
              <a:t>개</a:t>
            </a:r>
            <a:r>
              <a:rPr lang="en-US" altLang="ko-KR" sz="1500" b="1" dirty="0"/>
              <a:t>)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1353733-71D4-91D2-610F-0EAD27A617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945599"/>
              </p:ext>
            </p:extLst>
          </p:nvPr>
        </p:nvGraphicFramePr>
        <p:xfrm>
          <a:off x="1011214" y="1053250"/>
          <a:ext cx="7104172" cy="3966772"/>
        </p:xfrm>
        <a:graphic>
          <a:graphicData uri="http://schemas.openxmlformats.org/drawingml/2006/table">
            <a:tbl>
              <a:tblPr/>
              <a:tblGrid>
                <a:gridCol w="1656184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979085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1285389">
                  <a:extLst>
                    <a:ext uri="{9D8B030D-6E8A-4147-A177-3AD203B41FA5}">
                      <a16:colId xmlns:a16="http://schemas.microsoft.com/office/drawing/2014/main" val="1909716422"/>
                    </a:ext>
                  </a:extLst>
                </a:gridCol>
                <a:gridCol w="1080288">
                  <a:extLst>
                    <a:ext uri="{9D8B030D-6E8A-4147-A177-3AD203B41FA5}">
                      <a16:colId xmlns:a16="http://schemas.microsoft.com/office/drawing/2014/main" val="1809118789"/>
                    </a:ext>
                  </a:extLst>
                </a:gridCol>
                <a:gridCol w="988200">
                  <a:extLst>
                    <a:ext uri="{9D8B030D-6E8A-4147-A177-3AD203B41FA5}">
                      <a16:colId xmlns:a16="http://schemas.microsoft.com/office/drawing/2014/main" val="2826247814"/>
                    </a:ext>
                  </a:extLst>
                </a:gridCol>
                <a:gridCol w="1115026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0479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Input Variable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Parameters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Train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Valid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188856"/>
                  </a:ext>
                </a:extLst>
              </a:tr>
              <a:tr h="204796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Input Variable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Hidden node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threshold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177859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연령대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성별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PM10,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기온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 * 2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0.008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0.9483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0.9478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0.9475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0.9488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0.9457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0.9488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8611942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0.9439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0.9398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0.9422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311966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0.9363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0.9336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0.9341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3579323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 * 4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0.9573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0.9574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968751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0.9602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0.9591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0.9620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3165065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0.9476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0.9485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0.9477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915782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0.9434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0.9381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0.9435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3135598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9 * 9</a:t>
                      </a: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0.9597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0.9573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0.9622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733372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0.9596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0.9589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0.9591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0207839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0.9413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0.9396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0.9382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5416998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0.9076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0.8991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0.9039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57293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18 * 18</a:t>
                      </a:r>
                    </a:p>
                  </a:txBody>
                  <a:tcPr marL="68580" marR="68580" marT="0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0.9561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0.9548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0.9561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0520141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0.9544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0.9552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0.9534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2526651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0.9322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0.9245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0.9212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9379677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0.8970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0.8862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0.8834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2992472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36 * 36</a:t>
                      </a:r>
                      <a:endParaRPr lang="ko-KR" altLang="en-US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0.9606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0.9576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0.9546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8393758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0.9547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0.9555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9660581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0.8894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0.8763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0.8785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604127"/>
                  </a:ext>
                </a:extLst>
              </a:tr>
              <a:tr h="177859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0.8201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0.7904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0.7834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67136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17FC68F-AA5B-F717-0863-E3F68A3B9FE6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27735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1641243" y="621307"/>
            <a:ext cx="58615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지역 및 성별</a:t>
            </a:r>
            <a:r>
              <a:rPr lang="en-US" altLang="ko-KR" sz="1500" b="1" dirty="0"/>
              <a:t>,</a:t>
            </a:r>
            <a:r>
              <a:rPr lang="ko-KR" altLang="en-US" sz="1500" b="1" dirty="0"/>
              <a:t> 연령대별 아토피피부염 발병률 예측모델 비교</a:t>
            </a:r>
            <a:endParaRPr lang="en-US" altLang="ko-KR" sz="1500" b="1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673DF2C-5862-F36F-3D1D-61E05DA6E5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151754"/>
              </p:ext>
            </p:extLst>
          </p:nvPr>
        </p:nvGraphicFramePr>
        <p:xfrm>
          <a:off x="4080907" y="2211709"/>
          <a:ext cx="4837286" cy="1584175"/>
        </p:xfrm>
        <a:graphic>
          <a:graphicData uri="http://schemas.openxmlformats.org/drawingml/2006/table">
            <a:tbl>
              <a:tblPr/>
              <a:tblGrid>
                <a:gridCol w="1114197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880957">
                  <a:extLst>
                    <a:ext uri="{9D8B030D-6E8A-4147-A177-3AD203B41FA5}">
                      <a16:colId xmlns:a16="http://schemas.microsoft.com/office/drawing/2014/main" val="1909716422"/>
                    </a:ext>
                  </a:extLst>
                </a:gridCol>
                <a:gridCol w="764338">
                  <a:extLst>
                    <a:ext uri="{9D8B030D-6E8A-4147-A177-3AD203B41FA5}">
                      <a16:colId xmlns:a16="http://schemas.microsoft.com/office/drawing/2014/main" val="1809118789"/>
                    </a:ext>
                  </a:extLst>
                </a:gridCol>
                <a:gridCol w="850751">
                  <a:extLst>
                    <a:ext uri="{9D8B030D-6E8A-4147-A177-3AD203B41FA5}">
                      <a16:colId xmlns:a16="http://schemas.microsoft.com/office/drawing/2014/main" val="2826247814"/>
                    </a:ext>
                  </a:extLst>
                </a:gridCol>
                <a:gridCol w="1227043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36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Parameters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Train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Valid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188856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Hidden node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threshold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 * 9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0.008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0.9597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0.9593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0.9622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 * 4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0.008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0.9602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0.9591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0.962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311966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 * 9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0.9596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0.9589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0.9591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3579323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 * 4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  <a:prstDash val="soli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0.01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0.9573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0.9552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0.9574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4979686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 * 18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0.008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0.9561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0.9548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0.9561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67136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A7A9837-38FA-8F9C-48E4-76E95D652037}"/>
              </a:ext>
            </a:extLst>
          </p:cNvPr>
          <p:cNvSpPr txBox="1"/>
          <p:nvPr/>
        </p:nvSpPr>
        <p:spPr>
          <a:xfrm>
            <a:off x="854708" y="1658708"/>
            <a:ext cx="22322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/>
              <a:t>다중선형회귀 모델 결과</a:t>
            </a:r>
            <a:endParaRPr lang="en-US" altLang="ko-KR" sz="15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FDAF8A-9B90-64A2-2D1C-49629E025EDC}"/>
              </a:ext>
            </a:extLst>
          </p:cNvPr>
          <p:cNvSpPr txBox="1"/>
          <p:nvPr/>
        </p:nvSpPr>
        <p:spPr>
          <a:xfrm>
            <a:off x="5057198" y="1658708"/>
            <a:ext cx="288470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인공신경망 모델 결과 </a:t>
            </a:r>
            <a:r>
              <a:rPr lang="ko-KR" altLang="en-US" sz="1500" b="1"/>
              <a:t>상위 </a:t>
            </a:r>
            <a:r>
              <a:rPr lang="en-US" altLang="ko-KR" sz="1500" b="1" dirty="0"/>
              <a:t>5</a:t>
            </a:r>
            <a:r>
              <a:rPr lang="ko-KR" altLang="en-US" sz="1500" b="1" dirty="0"/>
              <a:t>개</a:t>
            </a:r>
            <a:endParaRPr lang="en-US" altLang="ko-KR" sz="15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6223BB-F174-8F40-1A50-2838F7641CA0}"/>
              </a:ext>
            </a:extLst>
          </p:cNvPr>
          <p:cNvSpPr txBox="1"/>
          <p:nvPr/>
        </p:nvSpPr>
        <p:spPr>
          <a:xfrm>
            <a:off x="7166211" y="187194"/>
            <a:ext cx="18614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03. </a:t>
            </a:r>
            <a:r>
              <a:rPr lang="ko-KR" altLang="en-US" sz="1200" dirty="0"/>
              <a:t>인공신경망 모델 </a:t>
            </a:r>
            <a:r>
              <a:rPr lang="en-US" altLang="ko-KR" sz="1200" dirty="0"/>
              <a:t>(1) </a:t>
            </a: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8C63C778-F2BE-E9D1-F7E1-C050C1B4A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676340"/>
              </p:ext>
            </p:extLst>
          </p:nvPr>
        </p:nvGraphicFramePr>
        <p:xfrm>
          <a:off x="298716" y="2516360"/>
          <a:ext cx="3434980" cy="974875"/>
        </p:xfrm>
        <a:graphic>
          <a:graphicData uri="http://schemas.openxmlformats.org/drawingml/2006/table">
            <a:tbl>
              <a:tblPr/>
              <a:tblGrid>
                <a:gridCol w="1418757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1008111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2869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In-sample test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0.9619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28694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Adj 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0.9615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286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p-value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047977"/>
                  </a:ext>
                </a:extLst>
              </a:tr>
              <a:tr h="28879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Out-of-sample test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0.9610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019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14776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FC68F-AA5B-F717-0863-E3F68A3B9FE6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D81277-A9CB-6CB4-B33E-CC78F51E5959}"/>
              </a:ext>
            </a:extLst>
          </p:cNvPr>
          <p:cNvSpPr txBox="1"/>
          <p:nvPr/>
        </p:nvSpPr>
        <p:spPr>
          <a:xfrm>
            <a:off x="258658" y="828748"/>
            <a:ext cx="4162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지역 및 성별</a:t>
            </a:r>
            <a:r>
              <a:rPr lang="en-US" altLang="ko-KR" sz="1500" b="1" dirty="0"/>
              <a:t>,</a:t>
            </a:r>
            <a:r>
              <a:rPr lang="ko-KR" altLang="en-US" sz="1500" b="1" dirty="0"/>
              <a:t> 연령대별 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아토피피부염 발병률 </a:t>
            </a:r>
            <a:r>
              <a:rPr lang="en-US" altLang="ko-KR" sz="1500" b="1" dirty="0"/>
              <a:t>MLR </a:t>
            </a:r>
            <a:r>
              <a:rPr lang="ko-KR" altLang="en-US" sz="1500" b="1" dirty="0"/>
              <a:t>예측모델</a:t>
            </a:r>
            <a:endParaRPr lang="en-US" altLang="ko-KR" sz="15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51C2C5-E12E-4387-5B73-F2214D8E9F94}"/>
              </a:ext>
            </a:extLst>
          </p:cNvPr>
          <p:cNvSpPr txBox="1"/>
          <p:nvPr/>
        </p:nvSpPr>
        <p:spPr>
          <a:xfrm>
            <a:off x="4695217" y="827932"/>
            <a:ext cx="4162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지역 및 성별</a:t>
            </a:r>
            <a:r>
              <a:rPr lang="en-US" altLang="ko-KR" sz="1500" b="1" dirty="0"/>
              <a:t>,</a:t>
            </a:r>
            <a:r>
              <a:rPr lang="ko-KR" altLang="en-US" sz="1500" b="1" dirty="0"/>
              <a:t> 연령대별 </a:t>
            </a:r>
            <a:endParaRPr lang="en-US" altLang="ko-KR" sz="1500" b="1" dirty="0"/>
          </a:p>
          <a:p>
            <a:pPr algn="ctr"/>
            <a:r>
              <a:rPr lang="ko-KR" altLang="en-US" sz="1500" b="1" dirty="0"/>
              <a:t>아토피피부염 발병률 </a:t>
            </a:r>
            <a:r>
              <a:rPr lang="en-US" altLang="ko-KR" sz="1500" b="1" dirty="0"/>
              <a:t>ANN </a:t>
            </a:r>
            <a:r>
              <a:rPr lang="ko-KR" altLang="en-US" sz="1500" b="1" dirty="0"/>
              <a:t>예측모델</a:t>
            </a:r>
            <a:endParaRPr lang="en-US" altLang="ko-KR" sz="1500" b="1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9FF538C-5247-6CED-3DD1-E919312D04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961" y="1419312"/>
            <a:ext cx="4410657" cy="2880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9465D5C-A6E4-F1A2-D494-F003279332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25" y="1419312"/>
            <a:ext cx="4410657" cy="287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165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FC68F-AA5B-F717-0863-E3F68A3B9FE6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표 7">
                <a:extLst>
                  <a:ext uri="{FF2B5EF4-FFF2-40B4-BE49-F238E27FC236}">
                    <a16:creationId xmlns:a16="http://schemas.microsoft.com/office/drawing/2014/main" id="{F7A4B060-A1F9-B1BF-F422-17236DA5E55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68158521"/>
                  </p:ext>
                </p:extLst>
              </p:nvPr>
            </p:nvGraphicFramePr>
            <p:xfrm>
              <a:off x="93044" y="915566"/>
              <a:ext cx="8934574" cy="3924829"/>
            </p:xfrm>
            <a:graphic>
              <a:graphicData uri="http://schemas.openxmlformats.org/drawingml/2006/table">
                <a:tbl>
                  <a:tblPr/>
                  <a:tblGrid>
                    <a:gridCol w="579711">
                      <a:extLst>
                        <a:ext uri="{9D8B030D-6E8A-4147-A177-3AD203B41FA5}">
                          <a16:colId xmlns:a16="http://schemas.microsoft.com/office/drawing/2014/main" val="3884863857"/>
                        </a:ext>
                      </a:extLst>
                    </a:gridCol>
                    <a:gridCol w="366192">
                      <a:extLst>
                        <a:ext uri="{9D8B030D-6E8A-4147-A177-3AD203B41FA5}">
                          <a16:colId xmlns:a16="http://schemas.microsoft.com/office/drawing/2014/main" val="2260751604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1821890070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3050888911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1909716422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1174615854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2949604354"/>
                        </a:ext>
                      </a:extLst>
                    </a:gridCol>
                    <a:gridCol w="579968">
                      <a:extLst>
                        <a:ext uri="{9D8B030D-6E8A-4147-A177-3AD203B41FA5}">
                          <a16:colId xmlns:a16="http://schemas.microsoft.com/office/drawing/2014/main" val="3436561037"/>
                        </a:ext>
                      </a:extLst>
                    </a:gridCol>
                    <a:gridCol w="366193">
                      <a:extLst>
                        <a:ext uri="{9D8B030D-6E8A-4147-A177-3AD203B41FA5}">
                          <a16:colId xmlns:a16="http://schemas.microsoft.com/office/drawing/2014/main" val="1809118789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2826247814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283190070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3863129562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201570160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2056403666"/>
                        </a:ext>
                      </a:extLst>
                    </a:gridCol>
                  </a:tblGrid>
                  <a:tr h="244992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b="1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Gender</a:t>
                          </a:r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b="1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Age</a:t>
                          </a:r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𝟏𝟏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𝟏</m:t>
                                    </m:r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𝟐</m:t>
                                    </m:r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𝟐𝟐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b="1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Gender</a:t>
                          </a:r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b="1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Age</a:t>
                          </a:r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맑은 고딕" panose="020B0503020000020004" pitchFamily="50" charset="-127"/>
                                        <a:cs typeface="Times New Roman" panose="020206030504050203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𝟏𝟏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𝟏𝟐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𝟐𝟏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𝜷</m:t>
                                    </m:r>
                                  </m:e>
                                  <m:sub>
                                    <m:r>
                                      <a:rPr lang="en-US" altLang="ko-KR" sz="900" b="1" i="1" kern="100" smtClean="0">
                                        <a:effectLst/>
                                        <a:latin typeface="Cambria Math" panose="02040503050406030204" pitchFamily="18" charset="0"/>
                                        <a:ea typeface="+mn-ea"/>
                                        <a:cs typeface="Times New Roman" panose="02020603050405020304" pitchFamily="18" charset="0"/>
                                      </a:rPr>
                                      <m:t>𝟐𝟐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57188856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2.204e-02</a:t>
                          </a: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3.941e-04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-1.997e-35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4.684e-04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5.854e-24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2.271e-02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2.943e-04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-1.698e-35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3.851e-04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1.110e-23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49977230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1.083e-02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1.729e-04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-5.662e-36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2.577e-04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2.381e-23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1.351e-02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1.501e-04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-5.197e-36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1.918e-04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2.491e-23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60311966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7.098e-03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3.785e-05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-1.906e-36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1.155e-04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1.110e-23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6.726e-03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3.174e-05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-9.941e-37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1.387e-04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1.417e-23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63579323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8.562e-03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-1.214e-05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-2.248e-38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5.028e-05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4.164e-24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8.089e-03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-1.252e-05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6.379e-37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8.208e-05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7.723e-24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94979686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5.469e-03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-5.104e-06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-3.125e-37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2.769e-05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4.066e-24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6.512e-03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-1.094e-05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2.156e-37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6.978e-05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7.127e-24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54276891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4.283e-03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-4.399e-06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-6.000e-37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3.271e-05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2.112e-25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5.081e-03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-5.329e-06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-8.757e-37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6.312e-05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6.507e-25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776968751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3.416e-03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-4.829e-06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-6.410e-37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2.931e-05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-3.368e-25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4.426e-03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-4.904e-06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-8.331e-37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5.196e-05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-9.420e-26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19915782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3.229e-03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-4.382e-06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-4.468e-37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2.726e-05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-8.777e-25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4.370e-03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-7.767e-06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-5.888e-37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5.355e-05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-1.635e-24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33135598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3.146e-03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-6.467e-06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-3.374e-37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2.131e-05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-4.680e-25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4.102e-03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-8.192e-06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-7.543e-37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4.681e-05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-1.551e-24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53996610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2.979e-03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-2.146e-06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-4.878e-37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1.991e-05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-5.232e-25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3.786e-03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-1.432e-06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-9.018e-37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4.706e-05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-1.013e-24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807461160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3.848e-03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-6.139e-06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-5.570e-37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1.390e-05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-4.777e-25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3.978e-03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-3.177e-07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-8.216e-37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4.848e-05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-1.021e-24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42733372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4.699e-03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-1.156e-06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-6.465e-37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1.117e-05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7.178e-26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4.372e-03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-1.444e-08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-7.341e-37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5.126e-05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-1.102e-25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15416998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6.609e-03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-4.952e-06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-5.246e-37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7.959e-06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-1.430e-26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5.110e-03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-1.366e-06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-6.713e-37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5.321e-05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-2.073e-25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7757293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1.007e-02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-1.299e-05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-8.626e-37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1.194e-05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-2.097e-24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6.653e-03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-1.049e-05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-6.826e-37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5.586e-05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7.585e-25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110520017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1.333e-02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-2.239e-05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-1.262e-36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1.548e-06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-1.677e-24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7.912e-03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-1.520e-05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-6.352e-37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5.677e-05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7.343e-25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44053269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1.333e-02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-1.412e-06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-2.027e-36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-1.714e-06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-2.291e-24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7.992e-03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-4.273e-06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-1.118e-36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6.501e-05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-2.882e-25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711604127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1.364e-02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1.997e-05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-1.819e-36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-1.270e-06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-2.740e-24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7.198e-03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-9.300e-08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-6.204e-37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4.738e-05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1.640e-25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2467136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표 7">
                <a:extLst>
                  <a:ext uri="{FF2B5EF4-FFF2-40B4-BE49-F238E27FC236}">
                    <a16:creationId xmlns:a16="http://schemas.microsoft.com/office/drawing/2014/main" id="{F7A4B060-A1F9-B1BF-F422-17236DA5E55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68158521"/>
                  </p:ext>
                </p:extLst>
              </p:nvPr>
            </p:nvGraphicFramePr>
            <p:xfrm>
              <a:off x="93044" y="915566"/>
              <a:ext cx="8934574" cy="3924829"/>
            </p:xfrm>
            <a:graphic>
              <a:graphicData uri="http://schemas.openxmlformats.org/drawingml/2006/table">
                <a:tbl>
                  <a:tblPr/>
                  <a:tblGrid>
                    <a:gridCol w="579711">
                      <a:extLst>
                        <a:ext uri="{9D8B030D-6E8A-4147-A177-3AD203B41FA5}">
                          <a16:colId xmlns:a16="http://schemas.microsoft.com/office/drawing/2014/main" val="3884863857"/>
                        </a:ext>
                      </a:extLst>
                    </a:gridCol>
                    <a:gridCol w="366192">
                      <a:extLst>
                        <a:ext uri="{9D8B030D-6E8A-4147-A177-3AD203B41FA5}">
                          <a16:colId xmlns:a16="http://schemas.microsoft.com/office/drawing/2014/main" val="2260751604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1821890070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3050888911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1909716422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1174615854"/>
                        </a:ext>
                      </a:extLst>
                    </a:gridCol>
                    <a:gridCol w="704278">
                      <a:extLst>
                        <a:ext uri="{9D8B030D-6E8A-4147-A177-3AD203B41FA5}">
                          <a16:colId xmlns:a16="http://schemas.microsoft.com/office/drawing/2014/main" val="2949604354"/>
                        </a:ext>
                      </a:extLst>
                    </a:gridCol>
                    <a:gridCol w="579968">
                      <a:extLst>
                        <a:ext uri="{9D8B030D-6E8A-4147-A177-3AD203B41FA5}">
                          <a16:colId xmlns:a16="http://schemas.microsoft.com/office/drawing/2014/main" val="3436561037"/>
                        </a:ext>
                      </a:extLst>
                    </a:gridCol>
                    <a:gridCol w="366193">
                      <a:extLst>
                        <a:ext uri="{9D8B030D-6E8A-4147-A177-3AD203B41FA5}">
                          <a16:colId xmlns:a16="http://schemas.microsoft.com/office/drawing/2014/main" val="1809118789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2826247814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283190070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3863129562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201570160"/>
                        </a:ext>
                      </a:extLst>
                    </a:gridCol>
                    <a:gridCol w="704224">
                      <a:extLst>
                        <a:ext uri="{9D8B030D-6E8A-4147-A177-3AD203B41FA5}">
                          <a16:colId xmlns:a16="http://schemas.microsoft.com/office/drawing/2014/main" val="2056403666"/>
                        </a:ext>
                      </a:extLst>
                    </a:gridCol>
                  </a:tblGrid>
                  <a:tr h="244992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b="1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Gender</a:t>
                          </a:r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b="1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Age</a:t>
                          </a:r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33621" t="-7500" r="-1032759" b="-152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35652" t="-7500" r="-941739" b="-152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32759" t="-7500" r="-833621" b="-152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36522" t="-7500" r="-740870" b="-152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31897" t="-7500" r="-634483" b="-152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b="1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Gender</a:t>
                          </a:r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b="1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Age</a:t>
                          </a:r>
                          <a:endParaRPr lang="ko-KR" altLang="en-US" sz="900" b="1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65517" t="-7500" r="-400862" b="-152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73043" t="-7500" r="-304348" b="-152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964655" t="-7500" r="-201724" b="-152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73913" t="-7500" r="-103478" b="-15225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163793" t="-7500" r="-2586" b="-152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57188856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2.204e-02</a:t>
                          </a: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3.941e-04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-1.997e-35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4.684e-04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5.854e-24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2.271e-02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2.943e-04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-1.698e-35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3.851e-04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1.110e-23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49977230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1.083e-02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1.729e-04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-5.662e-36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2.577e-04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2.381e-23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1.351e-02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1.501e-04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-5.197e-36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1.918e-04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2.491e-23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60311966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7.098e-03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3.785e-05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-1.906e-36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1.155e-04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1.110e-23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6.726e-03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3.174e-05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-9.941e-37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1.387e-04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1.417e-23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463579323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8.562e-03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-1.214e-05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-2.248e-38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5.028e-05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4.164e-24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8.089e-03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-1.252e-05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6.379e-37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8.208e-05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7.723e-24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94979686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5.469e-03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-5.104e-06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-3.125e-37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2.769e-05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4.066e-24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6.512e-03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-1.094e-05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2.156e-37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6.978e-05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7.127e-24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854276891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4.283e-03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-4.399e-06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-6.000e-37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3.271e-05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2.112e-25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5.081e-03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-5.329e-06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-8.757e-37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6.312e-05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6.507e-25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776968751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3.416e-03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-4.829e-06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-6.410e-37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2.931e-05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-3.368e-25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4.426e-03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-4.904e-06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-8.331e-37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5.196e-05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-9.420e-26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819915782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3.229e-03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-4.382e-06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-4.468e-37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2.726e-05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-8.777e-25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4.370e-03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-7.767e-06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-5.888e-37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5.355e-05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-1.635e-24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133135598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3.146e-03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-6.467e-06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-3.374e-37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2.131e-05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-4.680e-25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4.102e-03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-8.192e-06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-7.543e-37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4.681e-05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-1.551e-24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53996610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2.979e-03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-2.146e-06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-4.878e-37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1.991e-05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-5.232e-25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3.786e-03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-1.432e-06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-9.018e-37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4.706e-05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-1.013e-24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807461160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3.848e-03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-6.139e-06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-5.570e-37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1.390e-05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-4.777e-25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3.978e-03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-3.177e-07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-8.216e-37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4.848e-05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+mn-ea"/>
                              <a:ea typeface="+mn-ea"/>
                            </a:rPr>
                            <a:t>-1.021e-24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742733372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4.699e-03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-1.156e-06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-6.465e-37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1.117e-05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7.178e-26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4.372e-03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-1.444e-08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-7.341e-37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5.126e-05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rtl="0" fontAlgn="ctr"/>
                          <a:r>
                            <a:rPr lang="en-US" altLang="ko-KR" sz="9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맑은 고딕" panose="020B0503020000020004" pitchFamily="50" charset="-127"/>
                              <a:ea typeface="맑은 고딕" panose="020B0503020000020004" pitchFamily="50" charset="-127"/>
                            </a:rPr>
                            <a:t>-1.102e-25</a:t>
                          </a:r>
                        </a:p>
                      </a:txBody>
                      <a:tcPr marL="9525" marR="9525" marT="9525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15416998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6.609e-03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-4.952e-06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-5.246e-37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7.959e-06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-1.430e-26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5.110e-03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-1.366e-06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-6.713e-37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5.321e-05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-2.073e-25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7757293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1.007e-02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-1.299e-05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-8.626e-37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1.194e-05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-2.097e-24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6.653e-03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-1.049e-05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-6.826e-37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5.586e-05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7.585e-25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110520017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1.333e-02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-2.239e-05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-1.262e-36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1.548e-06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-1.677e-24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7.912e-03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-1.520e-05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-6.352e-37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5.677e-05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7.343e-25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444053269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1.333e-02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-1.412e-06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-2.027e-36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-1.714e-06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-2.291e-24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7.992e-03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-4.273e-06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-1.118e-36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6.501e-05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-2.882e-25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711604127"/>
                      </a:ext>
                    </a:extLst>
                  </a:tr>
                  <a:tr h="216461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1.364e-02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1.997e-05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-1.819e-36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-1.270e-06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-2.740e-24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80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7.198e-03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-9.300e-08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-6.204e-37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4.738e-05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900" kern="100" dirty="0">
                              <a:effectLst/>
                              <a:latin typeface="+mn-lt"/>
                              <a:ea typeface="맑은 고딕" panose="020B0503020000020004" pitchFamily="50" charset="-127"/>
                              <a:cs typeface="Times New Roman" panose="02020603050405020304" pitchFamily="18" charset="0"/>
                            </a:rPr>
                            <a:t>1.640e-25</a:t>
                          </a:r>
                          <a:endParaRPr lang="ko-KR" sz="900" kern="100" dirty="0">
                            <a:effectLst/>
                            <a:latin typeface="+mn-lt"/>
                            <a:ea typeface="맑은 고딕" panose="020B0503020000020004" pitchFamily="50" charset="-127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556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556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62467136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8680796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3491199" y="2139702"/>
            <a:ext cx="542692" cy="2291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/>
          <p:cNvSpPr/>
          <p:nvPr/>
        </p:nvSpPr>
        <p:spPr>
          <a:xfrm>
            <a:off x="4032117" y="2139702"/>
            <a:ext cx="217037" cy="229193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각 삼각형 16"/>
          <p:cNvSpPr/>
          <p:nvPr/>
        </p:nvSpPr>
        <p:spPr>
          <a:xfrm rot="16200000" flipH="1">
            <a:off x="4055063" y="2141925"/>
            <a:ext cx="233638" cy="229193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4286479" y="2139702"/>
            <a:ext cx="1348063" cy="226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3507529" y="2818838"/>
            <a:ext cx="2138468" cy="3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E919D-F9C0-A03F-95EA-06D35221687B}"/>
              </a:ext>
            </a:extLst>
          </p:cNvPr>
          <p:cNvSpPr txBox="1"/>
          <p:nvPr/>
        </p:nvSpPr>
        <p:spPr>
          <a:xfrm>
            <a:off x="3491880" y="2129600"/>
            <a:ext cx="4283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</a:rPr>
              <a:t>THE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E32445-10A4-FC05-E624-E46037F1BEA5}"/>
              </a:ext>
            </a:extLst>
          </p:cNvPr>
          <p:cNvSpPr txBox="1"/>
          <p:nvPr/>
        </p:nvSpPr>
        <p:spPr>
          <a:xfrm>
            <a:off x="5183605" y="2129600"/>
            <a:ext cx="4523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/>
              <a:t>END</a:t>
            </a:r>
            <a:endParaRPr lang="ko-KR" altLang="en-US" sz="1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E8A340-6A7A-D4DA-297D-14542A14B257}"/>
              </a:ext>
            </a:extLst>
          </p:cNvPr>
          <p:cNvSpPr txBox="1"/>
          <p:nvPr/>
        </p:nvSpPr>
        <p:spPr>
          <a:xfrm>
            <a:off x="3617251" y="2390820"/>
            <a:ext cx="190949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100" b="1" dirty="0"/>
              <a:t>감 사 합 </a:t>
            </a:r>
            <a:r>
              <a:rPr lang="ko-KR" altLang="en-US" sz="2100" b="1" dirty="0" err="1"/>
              <a:t>니</a:t>
            </a:r>
            <a:r>
              <a:rPr lang="ko-KR" altLang="en-US" sz="2100" b="1" dirty="0"/>
              <a:t> 다</a:t>
            </a:r>
          </a:p>
        </p:txBody>
      </p:sp>
    </p:spTree>
    <p:extLst>
      <p:ext uri="{BB962C8B-B14F-4D97-AF65-F5344CB8AC3E}">
        <p14:creationId xmlns:p14="http://schemas.microsoft.com/office/powerpoint/2010/main" val="2201822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2D9389-C858-60D9-8355-168BD2E61B2B}"/>
              </a:ext>
            </a:extLst>
          </p:cNvPr>
          <p:cNvSpPr txBox="1"/>
          <p:nvPr/>
        </p:nvSpPr>
        <p:spPr>
          <a:xfrm>
            <a:off x="8222589" y="187194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01. </a:t>
            </a:r>
            <a:r>
              <a:rPr lang="ko-KR" altLang="en-US" sz="1200" dirty="0"/>
              <a:t>리뷰</a:t>
            </a:r>
            <a:r>
              <a:rPr lang="en-US" altLang="ko-KR" sz="1200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467544" y="1923678"/>
            <a:ext cx="4855816" cy="1074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b="1" dirty="0"/>
              <a:t>논문 작성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피드백 반영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모델 수정</a:t>
            </a:r>
            <a:r>
              <a:rPr lang="en-US" altLang="ko-KR" sz="1400" b="1" dirty="0"/>
              <a:t>)</a:t>
            </a: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b="1" dirty="0"/>
              <a:t>성별 및 연령대별 아토피피부염 발병률 예측모델 수정</a:t>
            </a:r>
            <a:endParaRPr lang="en-US" altLang="ko-KR" sz="1400" b="1" dirty="0"/>
          </a:p>
        </p:txBody>
      </p:sp>
    </p:spTree>
    <p:extLst>
      <p:ext uri="{BB962C8B-B14F-4D97-AF65-F5344CB8AC3E}">
        <p14:creationId xmlns:p14="http://schemas.microsoft.com/office/powerpoint/2010/main" val="2881229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2D9389-C858-60D9-8355-168BD2E61B2B}"/>
              </a:ext>
            </a:extLst>
          </p:cNvPr>
          <p:cNvSpPr txBox="1"/>
          <p:nvPr/>
        </p:nvSpPr>
        <p:spPr>
          <a:xfrm>
            <a:off x="8222589" y="187194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01. </a:t>
            </a:r>
            <a:r>
              <a:rPr lang="ko-KR" altLang="en-US" sz="1200" dirty="0"/>
              <a:t>리뷰</a:t>
            </a:r>
            <a:r>
              <a:rPr lang="en-US" altLang="ko-KR" sz="1200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1632741" y="2417861"/>
            <a:ext cx="5878532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700" b="1" dirty="0"/>
              <a:t>전국단위 성별 및 연령대별 아토피피부염 발병률 예측모델</a:t>
            </a:r>
            <a:endParaRPr lang="en-US" altLang="ko-KR" sz="1700" b="1" dirty="0"/>
          </a:p>
        </p:txBody>
      </p:sp>
    </p:spTree>
    <p:extLst>
      <p:ext uri="{BB962C8B-B14F-4D97-AF65-F5344CB8AC3E}">
        <p14:creationId xmlns:p14="http://schemas.microsoft.com/office/powerpoint/2010/main" val="2895101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913869" y="521541"/>
            <a:ext cx="7298506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/>
              <a:t>전국단위 성별 및 연령대별 아토피피부염 발병률 </a:t>
            </a:r>
            <a:r>
              <a:rPr lang="en-US" altLang="ko-KR" sz="1500" b="1" dirty="0"/>
              <a:t>MLR</a:t>
            </a:r>
            <a:r>
              <a:rPr lang="ko-KR" altLang="en-US" sz="1500" b="1" dirty="0"/>
              <a:t>예측모델</a:t>
            </a:r>
            <a:endParaRPr lang="en-US" altLang="ko-KR" sz="15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C9092-B481-1878-9A4A-E6D9753D6AFA}"/>
              </a:ext>
            </a:extLst>
          </p:cNvPr>
          <p:cNvSpPr txBox="1"/>
          <p:nvPr/>
        </p:nvSpPr>
        <p:spPr>
          <a:xfrm>
            <a:off x="7736880" y="187194"/>
            <a:ext cx="12907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회귀분석</a:t>
            </a:r>
            <a:r>
              <a:rPr lang="en-US" altLang="ko-KR" sz="1200" dirty="0"/>
              <a:t>(1) 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891879E-231C-4010-66E7-EF5DB7DFA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869" y="944640"/>
            <a:ext cx="2954446" cy="4053774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D0F49EE1-C7B9-6B37-3DFE-FEF2EBB06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8049" y="944639"/>
            <a:ext cx="3462342" cy="405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68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913869" y="521541"/>
            <a:ext cx="7298506" cy="740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/>
              <a:t>전국단위 성별 및 연령대별 아토피피부염 발병률 </a:t>
            </a:r>
            <a:r>
              <a:rPr lang="en-US" altLang="ko-KR" sz="1500" b="1" dirty="0"/>
              <a:t>MLR</a:t>
            </a:r>
            <a:r>
              <a:rPr lang="ko-KR" altLang="en-US" sz="1500" b="1" dirty="0"/>
              <a:t>예측모델</a:t>
            </a:r>
            <a:endParaRPr lang="en-US" altLang="ko-KR" sz="1500" b="1" dirty="0"/>
          </a:p>
          <a:p>
            <a:pPr algn="ctr">
              <a:lnSpc>
                <a:spcPct val="150000"/>
              </a:lnSpc>
            </a:pPr>
            <a:r>
              <a:rPr lang="en-US" altLang="ko-KR" sz="1500" b="1" dirty="0"/>
              <a:t>In-sample data : 80%(1632</a:t>
            </a:r>
            <a:r>
              <a:rPr lang="ko-KR" altLang="en-US" sz="1500" b="1" dirty="0"/>
              <a:t>개 데이터</a:t>
            </a:r>
            <a:r>
              <a:rPr lang="en-US" altLang="ko-KR" sz="1500" b="1" dirty="0"/>
              <a:t>), Out-of-sample data : 20%(408</a:t>
            </a:r>
            <a:r>
              <a:rPr lang="ko-KR" altLang="en-US" sz="1500" b="1" dirty="0"/>
              <a:t>개 데이터</a:t>
            </a:r>
            <a:r>
              <a:rPr lang="en-US" altLang="ko-KR" sz="1500" b="1" dirty="0"/>
              <a:t>)</a:t>
            </a: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29244021-8549-D1AF-5B11-78DAE4A2E9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396154"/>
              </p:ext>
            </p:extLst>
          </p:nvPr>
        </p:nvGraphicFramePr>
        <p:xfrm>
          <a:off x="4782849" y="4084187"/>
          <a:ext cx="4109629" cy="872119"/>
        </p:xfrm>
        <a:graphic>
          <a:graphicData uri="http://schemas.openxmlformats.org/drawingml/2006/table">
            <a:tbl>
              <a:tblPr/>
              <a:tblGrid>
                <a:gridCol w="1373327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1368151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1368151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0856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In-sample test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0.9779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08560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Adj 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0.9770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085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p-value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047977"/>
                  </a:ext>
                </a:extLst>
              </a:tr>
              <a:tr h="2464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Out-of-sample test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0.9750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019027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AC749FD-81DA-CDF8-FFF0-A66C03BD97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19164"/>
              </p:ext>
            </p:extLst>
          </p:nvPr>
        </p:nvGraphicFramePr>
        <p:xfrm>
          <a:off x="4782848" y="1893438"/>
          <a:ext cx="4109630" cy="1673352"/>
        </p:xfrm>
        <a:graphic>
          <a:graphicData uri="http://schemas.openxmlformats.org/drawingml/2006/table">
            <a:tbl>
              <a:tblPr/>
              <a:tblGrid>
                <a:gridCol w="725256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481150">
                  <a:extLst>
                    <a:ext uri="{9D8B030D-6E8A-4147-A177-3AD203B41FA5}">
                      <a16:colId xmlns:a16="http://schemas.microsoft.com/office/drawing/2014/main" val="855645725"/>
                    </a:ext>
                  </a:extLst>
                </a:gridCol>
                <a:gridCol w="725806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725806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  <a:gridCol w="725806">
                  <a:extLst>
                    <a:ext uri="{9D8B030D-6E8A-4147-A177-3AD203B41FA5}">
                      <a16:colId xmlns:a16="http://schemas.microsoft.com/office/drawing/2014/main" val="1557462915"/>
                    </a:ext>
                  </a:extLst>
                </a:gridCol>
                <a:gridCol w="725806">
                  <a:extLst>
                    <a:ext uri="{9D8B030D-6E8A-4147-A177-3AD203B41FA5}">
                      <a16:colId xmlns:a16="http://schemas.microsoft.com/office/drawing/2014/main" val="2433536094"/>
                    </a:ext>
                  </a:extLst>
                </a:gridCol>
              </a:tblGrid>
              <a:tr h="185928">
                <a:tc>
                  <a:txBody>
                    <a:bodyPr/>
                    <a:lstStyle/>
                    <a:p>
                      <a:pPr algn="ctr" fontAlgn="ctr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 err="1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Df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Sum Sq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Mean Sq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F value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p-value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0.397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17.1598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3.620e-05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1562.76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97.673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4224.3290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8512470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x5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0.56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0.563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24.3384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8.943e-07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627370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z1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4.64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4.640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200.6775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8429101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M:A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22.89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1.431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61.8801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053306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A:x5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1.36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0.085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3.6632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1.225e-06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604127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A:z1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7.32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0.458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19.7928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3538545"/>
                  </a:ext>
                </a:extLst>
              </a:tr>
              <a:tr h="18592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Residuals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1564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36.16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0.023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67136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BC9092-B481-1878-9A4A-E6D9753D6AFA}"/>
              </a:ext>
            </a:extLst>
          </p:cNvPr>
          <p:cNvSpPr txBox="1"/>
          <p:nvPr/>
        </p:nvSpPr>
        <p:spPr>
          <a:xfrm>
            <a:off x="7736880" y="187194"/>
            <a:ext cx="12907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회귀분석</a:t>
            </a:r>
            <a:r>
              <a:rPr lang="en-US" altLang="ko-KR" sz="1200" dirty="0"/>
              <a:t>(1) 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003B7D5-E61C-E3E7-72E9-7D584F7B8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69" y="2211709"/>
            <a:ext cx="3670214" cy="156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42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F674DD-96D7-1228-B340-F0DE419BC13B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1B8A755C-7B1A-311D-713B-B0B81ACC65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6797000"/>
              </p:ext>
            </p:extLst>
          </p:nvPr>
        </p:nvGraphicFramePr>
        <p:xfrm>
          <a:off x="2474890" y="1924042"/>
          <a:ext cx="4176464" cy="1799836"/>
        </p:xfrm>
        <a:graphic>
          <a:graphicData uri="http://schemas.openxmlformats.org/drawingml/2006/table">
            <a:tbl>
              <a:tblPr/>
              <a:tblGrid>
                <a:gridCol w="2059374">
                  <a:extLst>
                    <a:ext uri="{9D8B030D-6E8A-4147-A177-3AD203B41FA5}">
                      <a16:colId xmlns:a16="http://schemas.microsoft.com/office/drawing/2014/main" val="855645725"/>
                    </a:ext>
                  </a:extLst>
                </a:gridCol>
                <a:gridCol w="2117090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</a:tblGrid>
              <a:tr h="3188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Hidden node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Threshold</a:t>
                      </a:r>
                      <a:endParaRPr lang="ko-KR" sz="1200" b="1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148100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 * 2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 * 5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 * 10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 * 20</a:t>
                      </a: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0.0001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0.0005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0.001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altLang="en-US" sz="12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637AE82-E846-AB1E-F52B-4D47C1D2249E}"/>
              </a:ext>
            </a:extLst>
          </p:cNvPr>
          <p:cNvSpPr txBox="1"/>
          <p:nvPr/>
        </p:nvSpPr>
        <p:spPr>
          <a:xfrm>
            <a:off x="251520" y="699542"/>
            <a:ext cx="8640960" cy="740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500" b="1" dirty="0"/>
              <a:t>전국단위 성별 및 연령대별 아토피피부염 발병률 예측모델 개발을 위한 실험 파라미터 설정</a:t>
            </a:r>
            <a:endParaRPr lang="en-US" altLang="ko-KR" sz="1500" b="1" dirty="0"/>
          </a:p>
          <a:p>
            <a:pPr algn="ctr">
              <a:lnSpc>
                <a:spcPct val="150000"/>
              </a:lnSpc>
            </a:pPr>
            <a:r>
              <a:rPr lang="en-US" altLang="ko-KR" sz="1500" b="1" dirty="0"/>
              <a:t>20</a:t>
            </a:r>
            <a:r>
              <a:rPr lang="ko-KR" altLang="en-US" sz="1500" b="1" dirty="0"/>
              <a:t>가지 경우의 수</a:t>
            </a:r>
            <a:endParaRPr lang="en-US" altLang="ko-KR" sz="1500" b="1" dirty="0"/>
          </a:p>
        </p:txBody>
      </p:sp>
    </p:spTree>
    <p:extLst>
      <p:ext uri="{BB962C8B-B14F-4D97-AF65-F5344CB8AC3E}">
        <p14:creationId xmlns:p14="http://schemas.microsoft.com/office/powerpoint/2010/main" val="292452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1158758" y="523768"/>
            <a:ext cx="682648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b="1" dirty="0"/>
              <a:t>Train data : 60%(1224</a:t>
            </a:r>
            <a:r>
              <a:rPr lang="ko-KR" altLang="en-US" sz="1500" b="1" dirty="0"/>
              <a:t>개</a:t>
            </a:r>
            <a:r>
              <a:rPr lang="en-US" altLang="ko-KR" sz="1500" b="1" dirty="0"/>
              <a:t>), Valid data : 20%(408</a:t>
            </a:r>
            <a:r>
              <a:rPr lang="ko-KR" altLang="en-US" sz="1500" b="1" dirty="0"/>
              <a:t>개</a:t>
            </a:r>
            <a:r>
              <a:rPr lang="en-US" altLang="ko-KR" sz="1500" b="1" dirty="0"/>
              <a:t>), Test data : 20%(408</a:t>
            </a:r>
            <a:r>
              <a:rPr lang="ko-KR" altLang="en-US" sz="1500" b="1" dirty="0"/>
              <a:t>개</a:t>
            </a:r>
            <a:r>
              <a:rPr lang="en-US" altLang="ko-KR" sz="1500" b="1" dirty="0"/>
              <a:t>)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1353733-71D4-91D2-610F-0EAD27A617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94594"/>
              </p:ext>
            </p:extLst>
          </p:nvPr>
        </p:nvGraphicFramePr>
        <p:xfrm>
          <a:off x="1011214" y="878305"/>
          <a:ext cx="7104172" cy="4121242"/>
        </p:xfrm>
        <a:graphic>
          <a:graphicData uri="http://schemas.openxmlformats.org/drawingml/2006/table">
            <a:tbl>
              <a:tblPr/>
              <a:tblGrid>
                <a:gridCol w="1656184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979085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1285389">
                  <a:extLst>
                    <a:ext uri="{9D8B030D-6E8A-4147-A177-3AD203B41FA5}">
                      <a16:colId xmlns:a16="http://schemas.microsoft.com/office/drawing/2014/main" val="1909716422"/>
                    </a:ext>
                  </a:extLst>
                </a:gridCol>
                <a:gridCol w="1080288">
                  <a:extLst>
                    <a:ext uri="{9D8B030D-6E8A-4147-A177-3AD203B41FA5}">
                      <a16:colId xmlns:a16="http://schemas.microsoft.com/office/drawing/2014/main" val="1809118789"/>
                    </a:ext>
                  </a:extLst>
                </a:gridCol>
                <a:gridCol w="988200">
                  <a:extLst>
                    <a:ext uri="{9D8B030D-6E8A-4147-A177-3AD203B41FA5}">
                      <a16:colId xmlns:a16="http://schemas.microsoft.com/office/drawing/2014/main" val="2826247814"/>
                    </a:ext>
                  </a:extLst>
                </a:gridCol>
                <a:gridCol w="1115026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19865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Input Variable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Parameters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Train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Valid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188856"/>
                  </a:ext>
                </a:extLst>
              </a:tr>
              <a:tr h="198651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Input Variable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Hidden node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threshold</a:t>
                      </a:r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186197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연령대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성별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, PM10,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기온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0.9745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0.9717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0.9742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0.9750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0.9756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0.9721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311966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0.9731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0.9743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0.9680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3579323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0.9571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0.9578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4979686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0.9590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0.9583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4276891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0.9767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0.9787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0.9772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968751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0.9775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0.9779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0.9761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9915782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0.9715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0.9776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0.9736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3135598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0.9561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0.9538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0.9548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3996610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0.9609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0.9572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0.9489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7461160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0.9780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0.9797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0.9820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733372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0.9760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0.9781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0.9763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5416998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0.9783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0.9581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0.9739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57293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0.9652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0.9611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0.9697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0520017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0.9317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0.9290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0.9219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6541059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 </a:t>
                      </a:r>
                      <a:r>
                        <a:rPr lang="ko-KR" altLang="en-US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* </a:t>
                      </a:r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20</a:t>
                      </a:r>
                      <a:endParaRPr lang="ko-KR" altLang="en-US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0.9810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0.9704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8393758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0.9754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0.9543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0.9687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2470745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0.9741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0.9586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0.9633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4053269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0.005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0.9564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0.9098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0.9371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1604127"/>
                  </a:ext>
                </a:extLst>
              </a:tr>
              <a:tr h="186197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0.01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0.8647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0.8211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0.8034</a:t>
                      </a:r>
                      <a:endParaRPr lang="ko-KR" sz="10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67136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17FC68F-AA5B-F717-0863-E3F68A3B9FE6}"/>
              </a:ext>
            </a:extLst>
          </p:cNvPr>
          <p:cNvSpPr txBox="1"/>
          <p:nvPr/>
        </p:nvSpPr>
        <p:spPr>
          <a:xfrm>
            <a:off x="7398646" y="187194"/>
            <a:ext cx="1628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02. </a:t>
            </a:r>
            <a:r>
              <a:rPr lang="ko-KR" altLang="en-US" sz="1200" dirty="0"/>
              <a:t>인공신경망 모델</a:t>
            </a:r>
            <a:r>
              <a:rPr lang="en-US" altLang="ko-KR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5493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8626" y="60348"/>
            <a:ext cx="8928992" cy="720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8625" y="168851"/>
            <a:ext cx="1872207" cy="32354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/>
          <p:cNvSpPr/>
          <p:nvPr/>
        </p:nvSpPr>
        <p:spPr>
          <a:xfrm>
            <a:off x="1970832" y="168850"/>
            <a:ext cx="323546" cy="323546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016206" y="168846"/>
            <a:ext cx="7011412" cy="323548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60427" y="198012"/>
            <a:ext cx="50357" cy="2553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DC591-2E02-5B31-39E5-74F58C7F60D4}"/>
              </a:ext>
            </a:extLst>
          </p:cNvPr>
          <p:cNvSpPr txBox="1"/>
          <p:nvPr/>
        </p:nvSpPr>
        <p:spPr>
          <a:xfrm>
            <a:off x="225633" y="202582"/>
            <a:ext cx="1033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논문 진행 사항</a:t>
            </a:r>
            <a:endParaRPr lang="en-US" altLang="ko-KR" sz="1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F9821-AA17-21C2-17E2-5031DE069BA2}"/>
              </a:ext>
            </a:extLst>
          </p:cNvPr>
          <p:cNvSpPr txBox="1"/>
          <p:nvPr/>
        </p:nvSpPr>
        <p:spPr>
          <a:xfrm>
            <a:off x="1641243" y="621307"/>
            <a:ext cx="58615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전국단위 성별 및 연령대별 아토피피부염 발병률 예측모델 비교</a:t>
            </a:r>
            <a:endParaRPr lang="en-US" altLang="ko-KR" sz="1500" b="1" dirty="0"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673DF2C-5862-F36F-3D1D-61E05DA6E5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3472491"/>
              </p:ext>
            </p:extLst>
          </p:nvPr>
        </p:nvGraphicFramePr>
        <p:xfrm>
          <a:off x="4080907" y="2211709"/>
          <a:ext cx="4837286" cy="1584175"/>
        </p:xfrm>
        <a:graphic>
          <a:graphicData uri="http://schemas.openxmlformats.org/drawingml/2006/table">
            <a:tbl>
              <a:tblPr/>
              <a:tblGrid>
                <a:gridCol w="1114197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880957">
                  <a:extLst>
                    <a:ext uri="{9D8B030D-6E8A-4147-A177-3AD203B41FA5}">
                      <a16:colId xmlns:a16="http://schemas.microsoft.com/office/drawing/2014/main" val="1909716422"/>
                    </a:ext>
                  </a:extLst>
                </a:gridCol>
                <a:gridCol w="764338">
                  <a:extLst>
                    <a:ext uri="{9D8B030D-6E8A-4147-A177-3AD203B41FA5}">
                      <a16:colId xmlns:a16="http://schemas.microsoft.com/office/drawing/2014/main" val="1809118789"/>
                    </a:ext>
                  </a:extLst>
                </a:gridCol>
                <a:gridCol w="850751">
                  <a:extLst>
                    <a:ext uri="{9D8B030D-6E8A-4147-A177-3AD203B41FA5}">
                      <a16:colId xmlns:a16="http://schemas.microsoft.com/office/drawing/2014/main" val="2826247814"/>
                    </a:ext>
                  </a:extLst>
                </a:gridCol>
                <a:gridCol w="1227043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36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Parameters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sz="10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Train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baseline="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Valid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188856"/>
                  </a:ext>
                </a:extLst>
              </a:tr>
              <a:tr h="2369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Hidden node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threshold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b="1" kern="100" baseline="300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0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ko-KR" sz="1000" kern="100" dirty="0"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 * 10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0.0001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0.9780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0.9797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0.9820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 * 5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0.0001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0.9767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0.9787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0.9772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311966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 * 10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0.0005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0.9760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0.9781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0.9763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3579323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 * 5</a:t>
                      </a:r>
                    </a:p>
                  </a:txBody>
                  <a:tcPr marL="9525" marR="9525" marT="9525" marB="0" anchor="ctr">
                    <a:lnL w="12700" cmpd="sng">
                      <a:noFill/>
                      <a:prstDash val="soli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0.0005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0.9775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0.9779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0.9761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4979686"/>
                  </a:ext>
                </a:extLst>
              </a:tr>
              <a:tr h="2220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 * 2</a:t>
                      </a:r>
                    </a:p>
                  </a:txBody>
                  <a:tcPr marL="9525" marR="9525" marT="9525" marB="0" anchor="ctr">
                    <a:lnL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0.0001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0.9745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0.9717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0.9742</a:t>
                      </a:r>
                    </a:p>
                  </a:txBody>
                  <a:tcPr marL="9525" marR="9525" marT="9525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467136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A7A9837-38FA-8F9C-48E4-76E95D652037}"/>
              </a:ext>
            </a:extLst>
          </p:cNvPr>
          <p:cNvSpPr txBox="1"/>
          <p:nvPr/>
        </p:nvSpPr>
        <p:spPr>
          <a:xfrm>
            <a:off x="854708" y="1658708"/>
            <a:ext cx="22322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/>
              <a:t>다중선형회귀 모델 결과</a:t>
            </a:r>
            <a:endParaRPr lang="en-US" altLang="ko-KR" sz="15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FDAF8A-9B90-64A2-2D1C-49629E025EDC}"/>
              </a:ext>
            </a:extLst>
          </p:cNvPr>
          <p:cNvSpPr txBox="1"/>
          <p:nvPr/>
        </p:nvSpPr>
        <p:spPr>
          <a:xfrm>
            <a:off x="5057198" y="1658708"/>
            <a:ext cx="288470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b="1" dirty="0"/>
              <a:t>인공신경망 모델 결과 상위 </a:t>
            </a:r>
            <a:r>
              <a:rPr lang="en-US" altLang="ko-KR" sz="1500" b="1" dirty="0"/>
              <a:t>5</a:t>
            </a:r>
            <a:r>
              <a:rPr lang="ko-KR" altLang="en-US" sz="1500" b="1" dirty="0"/>
              <a:t>개</a:t>
            </a:r>
            <a:endParaRPr lang="en-US" altLang="ko-KR" sz="15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6223BB-F174-8F40-1A50-2838F7641CA0}"/>
              </a:ext>
            </a:extLst>
          </p:cNvPr>
          <p:cNvSpPr txBox="1"/>
          <p:nvPr/>
        </p:nvSpPr>
        <p:spPr>
          <a:xfrm>
            <a:off x="7166211" y="187194"/>
            <a:ext cx="18614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03. </a:t>
            </a:r>
            <a:r>
              <a:rPr lang="ko-KR" altLang="en-US" sz="1200" dirty="0"/>
              <a:t>인공신경망 모델 </a:t>
            </a:r>
            <a:r>
              <a:rPr lang="en-US" altLang="ko-KR" sz="1200" dirty="0"/>
              <a:t>(1) </a:t>
            </a: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8C63C778-F2BE-E9D1-F7E1-C050C1B4A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7274166"/>
              </p:ext>
            </p:extLst>
          </p:nvPr>
        </p:nvGraphicFramePr>
        <p:xfrm>
          <a:off x="298716" y="2516360"/>
          <a:ext cx="3434980" cy="974875"/>
        </p:xfrm>
        <a:graphic>
          <a:graphicData uri="http://schemas.openxmlformats.org/drawingml/2006/table">
            <a:tbl>
              <a:tblPr/>
              <a:tblGrid>
                <a:gridCol w="1418757">
                  <a:extLst>
                    <a:ext uri="{9D8B030D-6E8A-4147-A177-3AD203B41FA5}">
                      <a16:colId xmlns:a16="http://schemas.microsoft.com/office/drawing/2014/main" val="2338966500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235299871"/>
                    </a:ext>
                  </a:extLst>
                </a:gridCol>
                <a:gridCol w="1008111">
                  <a:extLst>
                    <a:ext uri="{9D8B030D-6E8A-4147-A177-3AD203B41FA5}">
                      <a16:colId xmlns:a16="http://schemas.microsoft.com/office/drawing/2014/main" val="2056403666"/>
                    </a:ext>
                  </a:extLst>
                </a:gridCol>
              </a:tblGrid>
              <a:tr h="22869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In-sample test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0.9779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223991"/>
                  </a:ext>
                </a:extLst>
              </a:tr>
              <a:tr h="228694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Adj 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b="1" kern="100" baseline="300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0.9770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977230"/>
                  </a:ext>
                </a:extLst>
              </a:tr>
              <a:tr h="22869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p-value</a:t>
                      </a:r>
                      <a:endParaRPr lang="ko-KR" sz="1100" b="1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&lt; 2.2e-16</a:t>
                      </a:r>
                      <a:endParaRPr lang="ko-KR" sz="1100" b="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047977"/>
                  </a:ext>
                </a:extLst>
              </a:tr>
              <a:tr h="28879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맑은 고딕" panose="020B0503020000020004" pitchFamily="50" charset="-127"/>
                        </a:rPr>
                        <a:t>Out-of-sample test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kern="1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altLang="ko-KR" sz="1100" b="1" kern="100" baseline="30000" dirty="0"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kern="100" dirty="0">
                          <a:effectLst/>
                          <a:latin typeface="+mn-lt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0.9750</a:t>
                      </a:r>
                      <a:endParaRPr lang="ko-KR" sz="1100" kern="100" dirty="0">
                        <a:effectLst/>
                        <a:latin typeface="+mn-lt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019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3185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7712</TotalTime>
  <Words>1891</Words>
  <Application>Microsoft Office PowerPoint</Application>
  <PresentationFormat>화면 슬라이드 쇼(16:9)</PresentationFormat>
  <Paragraphs>1008</Paragraphs>
  <Slides>26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Cambria Math</vt:lpstr>
      <vt:lpstr>HY헤드라인M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임병극</cp:lastModifiedBy>
  <cp:revision>318</cp:revision>
  <dcterms:created xsi:type="dcterms:W3CDTF">2014-11-28T13:21:41Z</dcterms:created>
  <dcterms:modified xsi:type="dcterms:W3CDTF">2023-02-18T14:44:32Z</dcterms:modified>
</cp:coreProperties>
</file>

<file path=docProps/thumbnail.jpeg>
</file>